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0"/>
  </p:notesMasterIdLst>
  <p:sldIdLst>
    <p:sldId id="364" r:id="rId3"/>
    <p:sldId id="316" r:id="rId4"/>
    <p:sldId id="257" r:id="rId5"/>
    <p:sldId id="272" r:id="rId6"/>
    <p:sldId id="344" r:id="rId7"/>
    <p:sldId id="348" r:id="rId8"/>
    <p:sldId id="354" r:id="rId9"/>
    <p:sldId id="355" r:id="rId10"/>
    <p:sldId id="357" r:id="rId11"/>
    <p:sldId id="358" r:id="rId12"/>
    <p:sldId id="359" r:id="rId13"/>
    <p:sldId id="360" r:id="rId14"/>
    <p:sldId id="362" r:id="rId15"/>
    <p:sldId id="361" r:id="rId16"/>
    <p:sldId id="363" r:id="rId17"/>
    <p:sldId id="353" r:id="rId18"/>
    <p:sldId id="356"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2600"/>
    <a:srgbClr val="EC7728"/>
    <a:srgbClr val="EB6E1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31" d="100"/>
          <a:sy n="131" d="100"/>
        </p:scale>
        <p:origin x="1664" y="18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BC9FBA-682B-8944-9C91-B5991FDF5561}" type="datetimeFigureOut">
              <a:rPr lang="en-US" smtClean="0"/>
              <a:t>8/8/20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266073-294F-B247-820C-87E25983187D}" type="slidenum">
              <a:rPr lang="en-US" smtClean="0"/>
              <a:t>‹#›</a:t>
            </a:fld>
            <a:endParaRPr lang="en-US"/>
          </a:p>
        </p:txBody>
      </p:sp>
    </p:spTree>
    <p:extLst>
      <p:ext uri="{BB962C8B-B14F-4D97-AF65-F5344CB8AC3E}">
        <p14:creationId xmlns:p14="http://schemas.microsoft.com/office/powerpoint/2010/main" val="991880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883579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966453-56C3-4797-928D-EA3B0A679EED}" type="datetimeFigureOut">
              <a:rPr lang="en-US" smtClean="0"/>
              <a:t>8/8/20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240558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966453-56C3-4797-928D-EA3B0A679EED}" type="datetimeFigureOut">
              <a:rPr lang="en-US" smtClean="0"/>
              <a:t>8/8/20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1892592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966453-56C3-4797-928D-EA3B0A679EED}" type="datetimeFigureOut">
              <a:rPr lang="en-US" smtClean="0"/>
              <a:t>8/8/20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154261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4061729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3838734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3025007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843856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412227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594647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1034311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649335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966453-56C3-4797-928D-EA3B0A679EED}" type="datetimeFigureOut">
              <a:rPr lang="en-US" smtClean="0"/>
              <a:t>8/8/20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7496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6326364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1202981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5178039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3130663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1216606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966453-56C3-4797-928D-EA3B0A679EED}" type="datetimeFigureOut">
              <a:rPr lang="en-US" smtClean="0"/>
              <a:t>8/8/20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1385800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966453-56C3-4797-928D-EA3B0A679EED}" type="datetimeFigureOut">
              <a:rPr lang="en-US" smtClean="0"/>
              <a:t>8/8/20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619777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966453-56C3-4797-928D-EA3B0A679EED}" type="datetimeFigureOut">
              <a:rPr lang="en-US" smtClean="0"/>
              <a:t>8/8/20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2783716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966453-56C3-4797-928D-EA3B0A679EED}" type="datetimeFigureOut">
              <a:rPr lang="en-US" smtClean="0"/>
              <a:t>8/8/20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46699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966453-56C3-4797-928D-EA3B0A679EED}" type="datetimeFigureOut">
              <a:rPr lang="en-US" smtClean="0"/>
              <a:t>8/8/20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400333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966453-56C3-4797-928D-EA3B0A679EED}" type="datetimeFigureOut">
              <a:rPr lang="en-US" smtClean="0"/>
              <a:t>8/8/20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198335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966453-56C3-4797-928D-EA3B0A679EED}" type="datetimeFigureOut">
              <a:rPr lang="en-US" smtClean="0"/>
              <a:t>8/8/20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70902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966453-56C3-4797-928D-EA3B0A679EED}" type="datetimeFigureOut">
              <a:rPr lang="en-US" smtClean="0"/>
              <a:t>8/8/20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0598B-739D-4A47-B5AB-79BF86413B47}" type="slidenum">
              <a:rPr lang="en-US" smtClean="0"/>
              <a:t>‹#›</a:t>
            </a:fld>
            <a:endParaRPr lang="en-US"/>
          </a:p>
        </p:txBody>
      </p:sp>
    </p:spTree>
    <p:extLst>
      <p:ext uri="{BB962C8B-B14F-4D97-AF65-F5344CB8AC3E}">
        <p14:creationId xmlns:p14="http://schemas.microsoft.com/office/powerpoint/2010/main" val="15483701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42760596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wearing a costume&#10;&#10;Description automatically generated">
            <a:extLst>
              <a:ext uri="{FF2B5EF4-FFF2-40B4-BE49-F238E27FC236}">
                <a16:creationId xmlns:a16="http://schemas.microsoft.com/office/drawing/2014/main" id="{08F55975-F961-418E-89EF-6FF7269841C5}"/>
              </a:ext>
            </a:extLst>
          </p:cNvPr>
          <p:cNvPicPr/>
          <p:nvPr/>
        </p:nvPicPr>
        <p:blipFill rotWithShape="1">
          <a:blip r:embed="rId2">
            <a:extLst>
              <a:ext uri="{28A0092B-C50C-407E-A947-70E740481C1C}">
                <a14:useLocalDpi xmlns:a14="http://schemas.microsoft.com/office/drawing/2010/main" val="0"/>
              </a:ext>
            </a:extLst>
          </a:blip>
          <a:srcRect l="4805" t="23096" r="19958" b="15928"/>
          <a:stretch/>
        </p:blipFill>
        <p:spPr>
          <a:xfrm>
            <a:off x="0" y="0"/>
            <a:ext cx="9144000" cy="6858000"/>
          </a:xfrm>
          <a:prstGeom prst="rect">
            <a:avLst/>
          </a:prstGeom>
        </p:spPr>
      </p:pic>
      <p:sp>
        <p:nvSpPr>
          <p:cNvPr id="5" name="Rectangle 4">
            <a:extLst>
              <a:ext uri="{FF2B5EF4-FFF2-40B4-BE49-F238E27FC236}">
                <a16:creationId xmlns:a16="http://schemas.microsoft.com/office/drawing/2014/main" id="{DD21DCEF-FE90-4221-8B69-8F2786A674B7}"/>
              </a:ext>
            </a:extLst>
          </p:cNvPr>
          <p:cNvSpPr/>
          <p:nvPr/>
        </p:nvSpPr>
        <p:spPr>
          <a:xfrm>
            <a:off x="183540" y="1143242"/>
            <a:ext cx="3778860" cy="2325893"/>
          </a:xfrm>
          <a:prstGeom prst="rect">
            <a:avLst/>
          </a:prstGeom>
          <a:solidFill>
            <a:schemeClr val="bg1"/>
          </a:solidFill>
        </p:spPr>
        <p:txBody>
          <a:bodyPr wrap="square">
            <a:spAutoFit/>
          </a:bodyPr>
          <a:lstStyle/>
          <a:p>
            <a:pPr marL="0" marR="0" lvl="0" indent="0" algn="ctr" defTabSz="457200" rtl="0" eaLnBrk="1" fontAlgn="auto" latinLnBrk="0" hangingPunct="1">
              <a:lnSpc>
                <a:spcPct val="115000"/>
              </a:lnSpc>
              <a:spcBef>
                <a:spcPts val="90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
                  <a:solidFill>
                    <a:srgbClr val="000000"/>
                  </a:solidFill>
                </a:uFill>
                <a:latin typeface="Castellar" panose="020A0402060406010301" pitchFamily="18" charset="0"/>
                <a:ea typeface="Arial Unicode MS"/>
                <a:cs typeface="Cavolini" panose="020B0502040204020203" pitchFamily="66" charset="0"/>
              </a:rPr>
              <a:t>Healthy Churches Honor each other</a:t>
            </a:r>
            <a:endParaRPr kumimoji="0" lang="en-US" sz="1100" b="0" i="0" u="none" strike="noStrike" kern="1200" cap="none" spc="0" normalizeH="0" baseline="0" noProof="0" dirty="0">
              <a:ln>
                <a:noFill/>
              </a:ln>
              <a:solidFill>
                <a:srgbClr val="000000"/>
              </a:solidFill>
              <a:effectLst/>
              <a:uLnTx/>
              <a:uFill>
                <a:solidFill>
                  <a:srgbClr val="000000"/>
                </a:solidFill>
              </a:uFill>
              <a:latin typeface="Times New Roman" panose="02020603050405020304" pitchFamily="18" charset="0"/>
              <a:ea typeface="Arial Unicode MS"/>
              <a:cs typeface="Arial Unicode MS"/>
            </a:endParaRPr>
          </a:p>
        </p:txBody>
      </p:sp>
      <p:sp>
        <p:nvSpPr>
          <p:cNvPr id="6" name="Rectangle 5">
            <a:extLst>
              <a:ext uri="{FF2B5EF4-FFF2-40B4-BE49-F238E27FC236}">
                <a16:creationId xmlns:a16="http://schemas.microsoft.com/office/drawing/2014/main" id="{88CD8F20-5897-4437-B467-115232566B4E}"/>
              </a:ext>
            </a:extLst>
          </p:cNvPr>
          <p:cNvSpPr/>
          <p:nvPr/>
        </p:nvSpPr>
        <p:spPr>
          <a:xfrm>
            <a:off x="5583677" y="5003831"/>
            <a:ext cx="3560323" cy="548099"/>
          </a:xfrm>
          <a:prstGeom prst="rect">
            <a:avLst/>
          </a:prstGeom>
          <a:solidFill>
            <a:srgbClr val="FF0000"/>
          </a:solidFill>
        </p:spPr>
        <p:txBody>
          <a:bodyPr wrap="square">
            <a:spAutoFit/>
          </a:bodyPr>
          <a:lstStyle/>
          <a:p>
            <a:pPr marL="0" marR="0" lvl="0" indent="0" algn="ctr" defTabSz="457200" rtl="0" eaLnBrk="1" fontAlgn="auto" latinLnBrk="0" hangingPunct="1">
              <a:lnSpc>
                <a:spcPct val="115000"/>
              </a:lnSpc>
              <a:spcBef>
                <a:spcPts val="90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
                  <a:solidFill>
                    <a:srgbClr val="000000"/>
                  </a:solidFill>
                </a:uFill>
                <a:latin typeface="Times New Roman" panose="02020603050405020304" pitchFamily="18" charset="0"/>
                <a:ea typeface="Arial Unicode MS"/>
                <a:cs typeface="Arial Unicode MS"/>
              </a:rPr>
              <a:t>1 Timothy 5:17–6:2</a:t>
            </a:r>
            <a:endParaRPr kumimoji="0" lang="en-US" sz="1200" b="0" i="0" u="none" strike="noStrike" kern="1200" cap="none" spc="0" normalizeH="0" baseline="0" noProof="0" dirty="0">
              <a:ln>
                <a:noFill/>
              </a:ln>
              <a:solidFill>
                <a:prstClr val="white"/>
              </a:solidFill>
              <a:effectLst/>
              <a:uLnTx/>
              <a:uFill>
                <a:solidFill>
                  <a:srgbClr val="000000"/>
                </a:solidFill>
              </a:uFill>
              <a:latin typeface="Times New Roman" panose="02020603050405020304" pitchFamily="18" charset="0"/>
              <a:ea typeface="Arial Unicode MS"/>
              <a:cs typeface="Arial Unicode MS"/>
            </a:endParaRPr>
          </a:p>
        </p:txBody>
      </p:sp>
      <p:sp>
        <p:nvSpPr>
          <p:cNvPr id="7" name="Rectangle 6">
            <a:extLst>
              <a:ext uri="{FF2B5EF4-FFF2-40B4-BE49-F238E27FC236}">
                <a16:creationId xmlns:a16="http://schemas.microsoft.com/office/drawing/2014/main" id="{D4B0CF8D-B57C-0541-8045-0358C07A0A57}"/>
              </a:ext>
            </a:extLst>
          </p:cNvPr>
          <p:cNvSpPr>
            <a:spLocks noChangeArrowheads="1"/>
          </p:cNvSpPr>
          <p:nvPr/>
        </p:nvSpPr>
        <p:spPr bwMode="auto">
          <a:xfrm>
            <a:off x="-23813" y="5607336"/>
            <a:ext cx="9252520" cy="1250664"/>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914400" rtl="0" eaLnBrk="1" fontAlgn="base" latinLnBrk="0" hangingPunct="1">
              <a:lnSpc>
                <a:spcPct val="100000"/>
              </a:lnSpc>
              <a:spcBef>
                <a:spcPct val="20000"/>
              </a:spcBef>
              <a:spcAft>
                <a:spcPts val="0"/>
              </a:spcAft>
              <a:buClr>
                <a:srgbClr val="FFCC00"/>
              </a:buClr>
              <a:buSzPct val="70000"/>
              <a:buFont typeface="Wingdings" charset="0"/>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Preached by Dr. Jim Harmeling</a:t>
            </a:r>
            <a:b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at Crossroads International Church Singapore • cicfamily.com</a:t>
            </a:r>
            <a:b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Singapore Bible College</a:t>
            </a:r>
            <a:b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Thousands of files in 49 languages for free at BibleStudyDownloads.org</a:t>
            </a:r>
          </a:p>
        </p:txBody>
      </p:sp>
    </p:spTree>
    <p:extLst>
      <p:ext uri="{BB962C8B-B14F-4D97-AF65-F5344CB8AC3E}">
        <p14:creationId xmlns:p14="http://schemas.microsoft.com/office/powerpoint/2010/main" val="236445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FD5638-140A-4D9D-AD53-4965B4B6B598}"/>
              </a:ext>
            </a:extLst>
          </p:cNvPr>
          <p:cNvSpPr txBox="1"/>
          <p:nvPr/>
        </p:nvSpPr>
        <p:spPr>
          <a:xfrm>
            <a:off x="6333153" y="640081"/>
            <a:ext cx="2356248" cy="5574451"/>
          </a:xfrm>
          <a:prstGeom prst="rect">
            <a:avLst/>
          </a:prstGeom>
        </p:spPr>
        <p:txBody>
          <a:bodyPr vert="horz" lIns="91440" tIns="45720" rIns="91440" bIns="45720" rtlCol="0" anchor="ctr">
            <a:normAutofit/>
          </a:bodyPr>
          <a:lstStyle/>
          <a:p>
            <a:pPr marL="0" marR="0" defTabSz="914400">
              <a:lnSpc>
                <a:spcPct val="90000"/>
              </a:lnSpc>
              <a:spcBef>
                <a:spcPct val="0"/>
              </a:spcBef>
              <a:spcAft>
                <a:spcPts val="600"/>
              </a:spcAft>
            </a:pPr>
            <a:r>
              <a:rPr lang="en-US" sz="4400" kern="1200">
                <a:solidFill>
                  <a:schemeClr val="tx1"/>
                </a:solidFill>
                <a:effectLst/>
                <a:latin typeface="+mj-lt"/>
                <a:ea typeface="+mj-ea"/>
                <a:cs typeface="+mj-cs"/>
              </a:rPr>
              <a:t>How do I post with honor?</a:t>
            </a:r>
          </a:p>
        </p:txBody>
      </p:sp>
      <p:pic>
        <p:nvPicPr>
          <p:cNvPr id="4098" name="Picture 2" descr="Zoho and Mailchimp Integration: Optimize Your Marketing Strategy ...">
            <a:extLst>
              <a:ext uri="{FF2B5EF4-FFF2-40B4-BE49-F238E27FC236}">
                <a16:creationId xmlns:a16="http://schemas.microsoft.com/office/drawing/2014/main" id="{56CA0E11-073A-4287-AE05-53237246F1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360" r="26114" b="9091"/>
          <a:stretch/>
        </p:blipFill>
        <p:spPr bwMode="auto">
          <a:xfrm>
            <a:off x="647725" y="640081"/>
            <a:ext cx="5284553" cy="5574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14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FD5638-140A-4D9D-AD53-4965B4B6B598}"/>
              </a:ext>
            </a:extLst>
          </p:cNvPr>
          <p:cNvSpPr txBox="1"/>
          <p:nvPr/>
        </p:nvSpPr>
        <p:spPr>
          <a:xfrm>
            <a:off x="6333153" y="640081"/>
            <a:ext cx="2356248" cy="5574451"/>
          </a:xfrm>
          <a:prstGeom prst="rect">
            <a:avLst/>
          </a:prstGeom>
        </p:spPr>
        <p:txBody>
          <a:bodyPr vert="horz" lIns="91440" tIns="45720" rIns="91440" bIns="45720" rtlCol="0" anchor="ctr">
            <a:normAutofit/>
          </a:bodyPr>
          <a:lstStyle/>
          <a:p>
            <a:pPr marL="342900" marR="0" lvl="0" indent="-342900">
              <a:lnSpc>
                <a:spcPct val="115000"/>
              </a:lnSpc>
              <a:spcBef>
                <a:spcPts val="1200"/>
              </a:spcBef>
              <a:spcAft>
                <a:spcPts val="0"/>
              </a:spcAft>
              <a:buFont typeface="Wingdings" panose="05000000000000000000" pitchFamily="2" charset="2"/>
              <a:buChar char=""/>
            </a:pPr>
            <a:r>
              <a:rPr lang="en-US" sz="3600" dirty="0">
                <a:solidFill>
                  <a:srgbClr val="000000"/>
                </a:solidFill>
                <a:effectLst/>
                <a:latin typeface="Times New Roman" panose="02020603050405020304" pitchFamily="18" charset="0"/>
                <a:ea typeface="Times New Roman" panose="02020603050405020304" pitchFamily="18" charset="0"/>
              </a:rPr>
              <a:t>What? </a:t>
            </a:r>
          </a:p>
          <a:p>
            <a:pPr marL="342900" marR="0" lvl="0" indent="-342900">
              <a:lnSpc>
                <a:spcPct val="115000"/>
              </a:lnSpc>
              <a:spcBef>
                <a:spcPts val="1200"/>
              </a:spcBef>
              <a:spcAft>
                <a:spcPts val="0"/>
              </a:spcAft>
              <a:buFont typeface="Wingdings" panose="05000000000000000000" pitchFamily="2" charset="2"/>
              <a:buChar char=""/>
            </a:pPr>
            <a:r>
              <a:rPr lang="en-US" sz="3600" dirty="0">
                <a:solidFill>
                  <a:srgbClr val="000000"/>
                </a:solidFill>
                <a:effectLst/>
                <a:latin typeface="Times New Roman" panose="02020603050405020304" pitchFamily="18" charset="0"/>
                <a:ea typeface="Times New Roman" panose="02020603050405020304" pitchFamily="18" charset="0"/>
              </a:rPr>
              <a:t>Why? </a:t>
            </a:r>
          </a:p>
          <a:p>
            <a:pPr marL="342900" marR="0" lvl="0" indent="-342900">
              <a:lnSpc>
                <a:spcPct val="115000"/>
              </a:lnSpc>
              <a:spcBef>
                <a:spcPts val="1200"/>
              </a:spcBef>
              <a:spcAft>
                <a:spcPts val="0"/>
              </a:spcAft>
              <a:buFont typeface="Wingdings" panose="05000000000000000000" pitchFamily="2" charset="2"/>
              <a:buChar char=""/>
            </a:pPr>
            <a:r>
              <a:rPr lang="en-US" sz="3600" dirty="0">
                <a:solidFill>
                  <a:srgbClr val="000000"/>
                </a:solidFill>
                <a:effectLst/>
                <a:latin typeface="Times New Roman" panose="02020603050405020304" pitchFamily="18" charset="0"/>
                <a:ea typeface="Times New Roman" panose="02020603050405020304" pitchFamily="18" charset="0"/>
              </a:rPr>
              <a:t>Who? </a:t>
            </a:r>
          </a:p>
          <a:p>
            <a:pPr marL="342900" marR="0" lvl="0" indent="-342900">
              <a:lnSpc>
                <a:spcPct val="115000"/>
              </a:lnSpc>
              <a:spcBef>
                <a:spcPts val="1200"/>
              </a:spcBef>
              <a:spcAft>
                <a:spcPts val="0"/>
              </a:spcAft>
              <a:buFont typeface="Wingdings" panose="05000000000000000000" pitchFamily="2" charset="2"/>
              <a:buChar char=""/>
            </a:pPr>
            <a:r>
              <a:rPr lang="en-US" sz="3600" dirty="0">
                <a:solidFill>
                  <a:srgbClr val="000000"/>
                </a:solidFill>
                <a:effectLst/>
                <a:latin typeface="Times New Roman" panose="02020603050405020304" pitchFamily="18" charset="0"/>
                <a:ea typeface="Times New Roman" panose="02020603050405020304" pitchFamily="18" charset="0"/>
              </a:rPr>
              <a:t>How? </a:t>
            </a:r>
          </a:p>
          <a:p>
            <a:pPr marL="342900" marR="0" lvl="0" indent="-342900">
              <a:lnSpc>
                <a:spcPct val="115000"/>
              </a:lnSpc>
              <a:spcBef>
                <a:spcPts val="1200"/>
              </a:spcBef>
              <a:spcAft>
                <a:spcPts val="0"/>
              </a:spcAft>
              <a:buFont typeface="Wingdings" panose="05000000000000000000" pitchFamily="2" charset="2"/>
              <a:buChar char=""/>
            </a:pPr>
            <a:r>
              <a:rPr lang="en-US" sz="3600" dirty="0">
                <a:solidFill>
                  <a:srgbClr val="000000"/>
                </a:solidFill>
                <a:effectLst/>
                <a:latin typeface="Times New Roman" panose="02020603050405020304" pitchFamily="18" charset="0"/>
                <a:ea typeface="Times New Roman" panose="02020603050405020304" pitchFamily="18" charset="0"/>
              </a:rPr>
              <a:t>What? </a:t>
            </a:r>
          </a:p>
        </p:txBody>
      </p:sp>
      <p:pic>
        <p:nvPicPr>
          <p:cNvPr id="4098" name="Picture 2" descr="Zoho and Mailchimp Integration: Optimize Your Marketing Strategy ...">
            <a:extLst>
              <a:ext uri="{FF2B5EF4-FFF2-40B4-BE49-F238E27FC236}">
                <a16:creationId xmlns:a16="http://schemas.microsoft.com/office/drawing/2014/main" id="{56CA0E11-073A-4287-AE05-53237246F1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360" r="26114" b="9091"/>
          <a:stretch/>
        </p:blipFill>
        <p:spPr bwMode="auto">
          <a:xfrm>
            <a:off x="647725" y="640081"/>
            <a:ext cx="5284553" cy="5574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885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lture of Honor. | toddbishop.tv">
            <a:extLst>
              <a:ext uri="{FF2B5EF4-FFF2-40B4-BE49-F238E27FC236}">
                <a16:creationId xmlns:a16="http://schemas.microsoft.com/office/drawing/2014/main" id="{E6FB2234-46AC-46E4-AFDA-C80827DB34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8D8DD69-E60B-4892-8061-FBD7050BFA74}"/>
              </a:ext>
            </a:extLst>
          </p:cNvPr>
          <p:cNvSpPr/>
          <p:nvPr/>
        </p:nvSpPr>
        <p:spPr>
          <a:xfrm>
            <a:off x="76200" y="648170"/>
            <a:ext cx="9001125" cy="613245"/>
          </a:xfrm>
          <a:prstGeom prst="rect">
            <a:avLst/>
          </a:prstGeom>
          <a:solidFill>
            <a:schemeClr val="accent4">
              <a:lumMod val="50000"/>
            </a:schemeClr>
          </a:solidFill>
        </p:spPr>
        <p:txBody>
          <a:bodyPr wrap="square">
            <a:spAutoFit/>
          </a:bodyPr>
          <a:lstStyle/>
          <a:p>
            <a:pPr>
              <a:lnSpc>
                <a:spcPct val="115000"/>
              </a:lnSpc>
              <a:spcBef>
                <a:spcPts val="1200"/>
              </a:spcBef>
            </a:pPr>
            <a:r>
              <a:rPr lang="en-US" sz="3200" i="1" dirty="0">
                <a:solidFill>
                  <a:schemeClr val="bg1"/>
                </a:solidFill>
                <a:latin typeface="Times New Roman" panose="02020603050405020304" pitchFamily="18" charset="0"/>
                <a:ea typeface="Times New Roman" panose="02020603050405020304" pitchFamily="18" charset="0"/>
              </a:rPr>
              <a:t>Healthy churches honor each other sensitively </a:t>
            </a:r>
            <a:r>
              <a:rPr lang="en-US" sz="3200" dirty="0">
                <a:solidFill>
                  <a:schemeClr val="bg1"/>
                </a:solidFill>
                <a:latin typeface="Times New Roman" panose="02020603050405020304" pitchFamily="18" charset="0"/>
                <a:ea typeface="Times New Roman" panose="02020603050405020304" pitchFamily="18" charset="0"/>
              </a:rPr>
              <a:t>(5:1-2)</a:t>
            </a:r>
          </a:p>
        </p:txBody>
      </p:sp>
      <p:sp>
        <p:nvSpPr>
          <p:cNvPr id="4" name="Rectangle 3">
            <a:extLst>
              <a:ext uri="{FF2B5EF4-FFF2-40B4-BE49-F238E27FC236}">
                <a16:creationId xmlns:a16="http://schemas.microsoft.com/office/drawing/2014/main" id="{FFEECA3F-B683-4573-BFC4-C5E1A36C69E5}"/>
              </a:ext>
            </a:extLst>
          </p:cNvPr>
          <p:cNvSpPr/>
          <p:nvPr/>
        </p:nvSpPr>
        <p:spPr>
          <a:xfrm>
            <a:off x="76200" y="1467535"/>
            <a:ext cx="9001124" cy="1077218"/>
          </a:xfrm>
          <a:prstGeom prst="rect">
            <a:avLst/>
          </a:prstGeom>
          <a:solidFill>
            <a:schemeClr val="accent4">
              <a:lumMod val="50000"/>
            </a:schemeClr>
          </a:solidFill>
        </p:spPr>
        <p:txBody>
          <a:bodyPr wrap="square">
            <a:spAutoFit/>
          </a:bodyPr>
          <a:lstStyle/>
          <a:p>
            <a:pPr>
              <a:spcBef>
                <a:spcPts val="1200"/>
              </a:spcBef>
            </a:pPr>
            <a:r>
              <a:rPr lang="en-US" sz="3200" i="1" dirty="0">
                <a:solidFill>
                  <a:schemeClr val="bg1"/>
                </a:solidFill>
                <a:latin typeface="Times New Roman" panose="02020603050405020304" pitchFamily="18" charset="0"/>
                <a:ea typeface="Times New Roman" panose="02020603050405020304" pitchFamily="18" charset="0"/>
              </a:rPr>
              <a:t>Healthy churches honor those who are vulnerable and in need </a:t>
            </a:r>
            <a:r>
              <a:rPr lang="en-US" sz="3200" dirty="0">
                <a:solidFill>
                  <a:schemeClr val="bg1"/>
                </a:solidFill>
                <a:latin typeface="Times New Roman" panose="02020603050405020304" pitchFamily="18" charset="0"/>
                <a:ea typeface="Times New Roman" panose="02020603050405020304" pitchFamily="18" charset="0"/>
              </a:rPr>
              <a:t>(5:3-16)</a:t>
            </a:r>
          </a:p>
        </p:txBody>
      </p:sp>
      <p:sp>
        <p:nvSpPr>
          <p:cNvPr id="6" name="TextBox 5">
            <a:extLst>
              <a:ext uri="{FF2B5EF4-FFF2-40B4-BE49-F238E27FC236}">
                <a16:creationId xmlns:a16="http://schemas.microsoft.com/office/drawing/2014/main" id="{259A6923-EE94-423D-ADD5-71B4AFA7A820}"/>
              </a:ext>
            </a:extLst>
          </p:cNvPr>
          <p:cNvSpPr txBox="1"/>
          <p:nvPr/>
        </p:nvSpPr>
        <p:spPr>
          <a:xfrm>
            <a:off x="76199" y="2760069"/>
            <a:ext cx="9001124" cy="613245"/>
          </a:xfrm>
          <a:prstGeom prst="rect">
            <a:avLst/>
          </a:prstGeom>
          <a:solidFill>
            <a:schemeClr val="accent4">
              <a:lumMod val="50000"/>
            </a:schemeClr>
          </a:solidFill>
        </p:spPr>
        <p:txBody>
          <a:bodyPr wrap="square">
            <a:spAutoFit/>
          </a:bodyPr>
          <a:lstStyle/>
          <a:p>
            <a:pPr marL="0" marR="0">
              <a:lnSpc>
                <a:spcPct val="115000"/>
              </a:lnSpc>
              <a:spcBef>
                <a:spcPts val="1200"/>
              </a:spcBef>
              <a:spcAft>
                <a:spcPts val="0"/>
              </a:spcAft>
            </a:pPr>
            <a:r>
              <a:rPr lang="en-US" sz="3200" i="1" dirty="0">
                <a:solidFill>
                  <a:schemeClr val="bg1"/>
                </a:solidFill>
                <a:effectLst/>
                <a:latin typeface="Times New Roman" panose="02020603050405020304" pitchFamily="18" charset="0"/>
                <a:ea typeface="Times New Roman" panose="02020603050405020304" pitchFamily="18" charset="0"/>
              </a:rPr>
              <a:t>Healthy churches honor their leaders</a:t>
            </a:r>
            <a:r>
              <a:rPr lang="en-US" sz="3200" dirty="0">
                <a:solidFill>
                  <a:schemeClr val="bg1"/>
                </a:solidFill>
                <a:effectLst/>
                <a:latin typeface="Times New Roman" panose="02020603050405020304" pitchFamily="18" charset="0"/>
                <a:ea typeface="Times New Roman" panose="02020603050405020304" pitchFamily="18" charset="0"/>
              </a:rPr>
              <a:t> (5:17-25)</a:t>
            </a:r>
          </a:p>
        </p:txBody>
      </p:sp>
      <p:sp>
        <p:nvSpPr>
          <p:cNvPr id="8" name="TextBox 7">
            <a:extLst>
              <a:ext uri="{FF2B5EF4-FFF2-40B4-BE49-F238E27FC236}">
                <a16:creationId xmlns:a16="http://schemas.microsoft.com/office/drawing/2014/main" id="{16AEF034-CE6A-4F61-96E7-84999F2DAFAC}"/>
              </a:ext>
            </a:extLst>
          </p:cNvPr>
          <p:cNvSpPr txBox="1"/>
          <p:nvPr/>
        </p:nvSpPr>
        <p:spPr>
          <a:xfrm>
            <a:off x="845343" y="3579219"/>
            <a:ext cx="6060281" cy="548099"/>
          </a:xfrm>
          <a:prstGeom prst="rect">
            <a:avLst/>
          </a:prstGeom>
          <a:solidFill>
            <a:schemeClr val="bg1"/>
          </a:solidFill>
        </p:spPr>
        <p:txBody>
          <a:bodyPr wrap="square">
            <a:spAutoFit/>
          </a:bodyPr>
          <a:lstStyle/>
          <a:p>
            <a:pPr marL="342900" marR="0" lvl="0" indent="-342900">
              <a:lnSpc>
                <a:spcPct val="115000"/>
              </a:lnSpc>
              <a:spcBef>
                <a:spcPts val="1200"/>
              </a:spcBef>
              <a:spcAft>
                <a:spcPts val="0"/>
              </a:spcAft>
              <a:buFont typeface="Symbol" panose="05050102010706020507" pitchFamily="18" charset="2"/>
              <a:buChar char=""/>
            </a:pPr>
            <a:r>
              <a:rPr lang="en-US" sz="2800" dirty="0">
                <a:solidFill>
                  <a:srgbClr val="000000"/>
                </a:solidFill>
                <a:effectLst/>
                <a:latin typeface="Times New Roman" panose="02020603050405020304" pitchFamily="18" charset="0"/>
                <a:ea typeface="Times New Roman" panose="02020603050405020304" pitchFamily="18" charset="0"/>
              </a:rPr>
              <a:t>Honor those that lead well (vs. 17-19)</a:t>
            </a:r>
            <a:endParaRPr lang="en-US" sz="28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FAFB1ACE-8E68-4AB8-A041-AB06B19FDD87}"/>
              </a:ext>
            </a:extLst>
          </p:cNvPr>
          <p:cNvSpPr txBox="1"/>
          <p:nvPr/>
        </p:nvSpPr>
        <p:spPr>
          <a:xfrm>
            <a:off x="257175" y="4369274"/>
            <a:ext cx="8629650" cy="2246769"/>
          </a:xfrm>
          <a:prstGeom prst="rect">
            <a:avLst/>
          </a:prstGeom>
          <a:solidFill>
            <a:schemeClr val="tx1"/>
          </a:solidFill>
        </p:spPr>
        <p:txBody>
          <a:bodyPr wrap="square">
            <a:spAutoFit/>
          </a:bodyPr>
          <a:lstStyle/>
          <a:p>
            <a:pPr algn="ctr"/>
            <a:r>
              <a:rPr lang="en-US" sz="2800" b="1" i="0" dirty="0">
                <a:solidFill>
                  <a:schemeClr val="bg1"/>
                </a:solidFill>
                <a:effectLst/>
                <a:latin typeface="Times New Roman" panose="02020603050405020304" pitchFamily="18" charset="0"/>
                <a:cs typeface="Times New Roman" panose="02020603050405020304" pitchFamily="18" charset="0"/>
              </a:rPr>
              <a:t>Deuteronomy 19:15</a:t>
            </a:r>
          </a:p>
          <a:p>
            <a:pPr algn="ctr"/>
            <a:r>
              <a:rPr lang="en-US" sz="2800" b="0" i="0" dirty="0">
                <a:solidFill>
                  <a:schemeClr val="bg1"/>
                </a:solidFill>
                <a:effectLst/>
                <a:latin typeface="Times New Roman" panose="02020603050405020304" pitchFamily="18" charset="0"/>
                <a:cs typeface="Times New Roman" panose="02020603050405020304" pitchFamily="18" charset="0"/>
              </a:rPr>
              <a:t>“A single witness shall not suffice against a person for any crime or for any wrong in connection with any offense that he has committed. Only on the evidence of two witnesses or of three witnesses shall a charge be established.”</a:t>
            </a: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397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lture of Honor. | toddbishop.tv">
            <a:extLst>
              <a:ext uri="{FF2B5EF4-FFF2-40B4-BE49-F238E27FC236}">
                <a16:creationId xmlns:a16="http://schemas.microsoft.com/office/drawing/2014/main" id="{E6FB2234-46AC-46E4-AFDA-C80827DB34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8D8DD69-E60B-4892-8061-FBD7050BFA74}"/>
              </a:ext>
            </a:extLst>
          </p:cNvPr>
          <p:cNvSpPr/>
          <p:nvPr/>
        </p:nvSpPr>
        <p:spPr>
          <a:xfrm>
            <a:off x="76200" y="648170"/>
            <a:ext cx="9001125" cy="613245"/>
          </a:xfrm>
          <a:prstGeom prst="rect">
            <a:avLst/>
          </a:prstGeom>
          <a:solidFill>
            <a:schemeClr val="accent4">
              <a:lumMod val="50000"/>
            </a:schemeClr>
          </a:solidFill>
        </p:spPr>
        <p:txBody>
          <a:bodyPr wrap="square">
            <a:spAutoFit/>
          </a:bodyPr>
          <a:lstStyle/>
          <a:p>
            <a:pPr>
              <a:lnSpc>
                <a:spcPct val="115000"/>
              </a:lnSpc>
              <a:spcBef>
                <a:spcPts val="1200"/>
              </a:spcBef>
            </a:pPr>
            <a:r>
              <a:rPr lang="en-US" sz="3200" i="1" dirty="0">
                <a:solidFill>
                  <a:schemeClr val="bg1"/>
                </a:solidFill>
                <a:latin typeface="Times New Roman" panose="02020603050405020304" pitchFamily="18" charset="0"/>
                <a:ea typeface="Times New Roman" panose="02020603050405020304" pitchFamily="18" charset="0"/>
              </a:rPr>
              <a:t>Healthy churches honor each other sensitively </a:t>
            </a:r>
            <a:r>
              <a:rPr lang="en-US" sz="3200" dirty="0">
                <a:solidFill>
                  <a:schemeClr val="bg1"/>
                </a:solidFill>
                <a:latin typeface="Times New Roman" panose="02020603050405020304" pitchFamily="18" charset="0"/>
                <a:ea typeface="Times New Roman" panose="02020603050405020304" pitchFamily="18" charset="0"/>
              </a:rPr>
              <a:t>(5:1-2)</a:t>
            </a:r>
          </a:p>
        </p:txBody>
      </p:sp>
      <p:sp>
        <p:nvSpPr>
          <p:cNvPr id="4" name="Rectangle 3">
            <a:extLst>
              <a:ext uri="{FF2B5EF4-FFF2-40B4-BE49-F238E27FC236}">
                <a16:creationId xmlns:a16="http://schemas.microsoft.com/office/drawing/2014/main" id="{FFEECA3F-B683-4573-BFC4-C5E1A36C69E5}"/>
              </a:ext>
            </a:extLst>
          </p:cNvPr>
          <p:cNvSpPr/>
          <p:nvPr/>
        </p:nvSpPr>
        <p:spPr>
          <a:xfrm>
            <a:off x="76200" y="1467535"/>
            <a:ext cx="9001124" cy="1077218"/>
          </a:xfrm>
          <a:prstGeom prst="rect">
            <a:avLst/>
          </a:prstGeom>
          <a:solidFill>
            <a:schemeClr val="accent4">
              <a:lumMod val="50000"/>
            </a:schemeClr>
          </a:solidFill>
        </p:spPr>
        <p:txBody>
          <a:bodyPr wrap="square">
            <a:spAutoFit/>
          </a:bodyPr>
          <a:lstStyle/>
          <a:p>
            <a:pPr>
              <a:spcBef>
                <a:spcPts val="1200"/>
              </a:spcBef>
            </a:pPr>
            <a:r>
              <a:rPr lang="en-US" sz="3200" i="1" dirty="0">
                <a:solidFill>
                  <a:schemeClr val="bg1"/>
                </a:solidFill>
                <a:latin typeface="Times New Roman" panose="02020603050405020304" pitchFamily="18" charset="0"/>
                <a:ea typeface="Times New Roman" panose="02020603050405020304" pitchFamily="18" charset="0"/>
              </a:rPr>
              <a:t>Healthy churches honor those who are vulnerable and in need </a:t>
            </a:r>
            <a:r>
              <a:rPr lang="en-US" sz="3200" dirty="0">
                <a:solidFill>
                  <a:schemeClr val="bg1"/>
                </a:solidFill>
                <a:latin typeface="Times New Roman" panose="02020603050405020304" pitchFamily="18" charset="0"/>
                <a:ea typeface="Times New Roman" panose="02020603050405020304" pitchFamily="18" charset="0"/>
              </a:rPr>
              <a:t>(5:3-16)</a:t>
            </a:r>
          </a:p>
        </p:txBody>
      </p:sp>
      <p:sp>
        <p:nvSpPr>
          <p:cNvPr id="6" name="TextBox 5">
            <a:extLst>
              <a:ext uri="{FF2B5EF4-FFF2-40B4-BE49-F238E27FC236}">
                <a16:creationId xmlns:a16="http://schemas.microsoft.com/office/drawing/2014/main" id="{259A6923-EE94-423D-ADD5-71B4AFA7A820}"/>
              </a:ext>
            </a:extLst>
          </p:cNvPr>
          <p:cNvSpPr txBox="1"/>
          <p:nvPr/>
        </p:nvSpPr>
        <p:spPr>
          <a:xfrm>
            <a:off x="76199" y="2760069"/>
            <a:ext cx="9001124" cy="613245"/>
          </a:xfrm>
          <a:prstGeom prst="rect">
            <a:avLst/>
          </a:prstGeom>
          <a:solidFill>
            <a:schemeClr val="accent4">
              <a:lumMod val="50000"/>
            </a:schemeClr>
          </a:solidFill>
        </p:spPr>
        <p:txBody>
          <a:bodyPr wrap="square">
            <a:spAutoFit/>
          </a:bodyPr>
          <a:lstStyle/>
          <a:p>
            <a:pPr marL="0" marR="0">
              <a:lnSpc>
                <a:spcPct val="115000"/>
              </a:lnSpc>
              <a:spcBef>
                <a:spcPts val="1200"/>
              </a:spcBef>
              <a:spcAft>
                <a:spcPts val="0"/>
              </a:spcAft>
            </a:pPr>
            <a:r>
              <a:rPr lang="en-US" sz="3200" i="1" dirty="0">
                <a:solidFill>
                  <a:schemeClr val="bg1"/>
                </a:solidFill>
                <a:effectLst/>
                <a:latin typeface="Times New Roman" panose="02020603050405020304" pitchFamily="18" charset="0"/>
                <a:ea typeface="Times New Roman" panose="02020603050405020304" pitchFamily="18" charset="0"/>
              </a:rPr>
              <a:t>Healthy churches honor their leaders</a:t>
            </a:r>
            <a:r>
              <a:rPr lang="en-US" sz="3200" dirty="0">
                <a:solidFill>
                  <a:schemeClr val="bg1"/>
                </a:solidFill>
                <a:effectLst/>
                <a:latin typeface="Times New Roman" panose="02020603050405020304" pitchFamily="18" charset="0"/>
                <a:ea typeface="Times New Roman" panose="02020603050405020304" pitchFamily="18" charset="0"/>
              </a:rPr>
              <a:t> (5:17-25)</a:t>
            </a:r>
          </a:p>
        </p:txBody>
      </p:sp>
      <p:sp>
        <p:nvSpPr>
          <p:cNvPr id="8" name="TextBox 7">
            <a:extLst>
              <a:ext uri="{FF2B5EF4-FFF2-40B4-BE49-F238E27FC236}">
                <a16:creationId xmlns:a16="http://schemas.microsoft.com/office/drawing/2014/main" id="{16AEF034-CE6A-4F61-96E7-84999F2DAFAC}"/>
              </a:ext>
            </a:extLst>
          </p:cNvPr>
          <p:cNvSpPr txBox="1"/>
          <p:nvPr/>
        </p:nvSpPr>
        <p:spPr>
          <a:xfrm>
            <a:off x="845343" y="3579219"/>
            <a:ext cx="7379494" cy="548099"/>
          </a:xfrm>
          <a:prstGeom prst="rect">
            <a:avLst/>
          </a:prstGeom>
          <a:solidFill>
            <a:schemeClr val="bg1"/>
          </a:solidFill>
        </p:spPr>
        <p:txBody>
          <a:bodyPr wrap="square">
            <a:spAutoFit/>
          </a:bodyPr>
          <a:lstStyle/>
          <a:p>
            <a:pPr marL="342900" marR="0" lvl="0" indent="-342900">
              <a:lnSpc>
                <a:spcPct val="115000"/>
              </a:lnSpc>
              <a:spcBef>
                <a:spcPts val="1200"/>
              </a:spcBef>
              <a:spcAft>
                <a:spcPts val="0"/>
              </a:spcAft>
              <a:buFont typeface="Symbol" panose="05050102010706020507" pitchFamily="18" charset="2"/>
              <a:buChar char=""/>
            </a:pPr>
            <a:r>
              <a:rPr lang="en-US" sz="2800" dirty="0">
                <a:solidFill>
                  <a:srgbClr val="000000"/>
                </a:solidFill>
                <a:effectLst/>
                <a:latin typeface="Times New Roman" panose="02020603050405020304" pitchFamily="18" charset="0"/>
                <a:ea typeface="Times New Roman" panose="02020603050405020304" pitchFamily="18" charset="0"/>
              </a:rPr>
              <a:t>Honor those that lead well (vs. 17-19)</a:t>
            </a:r>
            <a:endParaRPr lang="en-US" sz="28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CE191179-ADB3-467F-9BF4-DD2C30DF7BC8}"/>
              </a:ext>
            </a:extLst>
          </p:cNvPr>
          <p:cNvSpPr txBox="1"/>
          <p:nvPr/>
        </p:nvSpPr>
        <p:spPr>
          <a:xfrm>
            <a:off x="845343" y="4190555"/>
            <a:ext cx="7379494" cy="548099"/>
          </a:xfrm>
          <a:prstGeom prst="rect">
            <a:avLst/>
          </a:prstGeom>
          <a:solidFill>
            <a:schemeClr val="bg1"/>
          </a:solidFill>
        </p:spPr>
        <p:txBody>
          <a:bodyPr wrap="square">
            <a:spAutoFit/>
          </a:bodyPr>
          <a:lstStyle/>
          <a:p>
            <a:pPr marL="342900" marR="0" lvl="0" indent="-342900">
              <a:lnSpc>
                <a:spcPct val="115000"/>
              </a:lnSpc>
              <a:spcBef>
                <a:spcPts val="1200"/>
              </a:spcBef>
              <a:spcAft>
                <a:spcPts val="0"/>
              </a:spcAft>
              <a:buFont typeface="Symbol" panose="05050102010706020507" pitchFamily="18" charset="2"/>
              <a:buChar char=""/>
            </a:pPr>
            <a:r>
              <a:rPr lang="en-US" sz="2800" dirty="0">
                <a:solidFill>
                  <a:srgbClr val="000000"/>
                </a:solidFill>
                <a:effectLst/>
                <a:latin typeface="Times New Roman" panose="02020603050405020304" pitchFamily="18" charset="0"/>
                <a:ea typeface="Times New Roman" panose="02020603050405020304" pitchFamily="18" charset="0"/>
              </a:rPr>
              <a:t>Confront those that do not lead well (vs. 20-25)</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1801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995E12-7392-4050-B7B0-F1E826EACB8A}"/>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4" name="Rectangle 3">
            <a:extLst>
              <a:ext uri="{FF2B5EF4-FFF2-40B4-BE49-F238E27FC236}">
                <a16:creationId xmlns:a16="http://schemas.microsoft.com/office/drawing/2014/main" id="{CFDBFC83-C638-4B6B-95F0-878FB0107BAE}"/>
              </a:ext>
            </a:extLst>
          </p:cNvPr>
          <p:cNvSpPr/>
          <p:nvPr/>
        </p:nvSpPr>
        <p:spPr>
          <a:xfrm>
            <a:off x="457200" y="2066836"/>
            <a:ext cx="8190689" cy="1877437"/>
          </a:xfrm>
          <a:prstGeom prst="rect">
            <a:avLst/>
          </a:prstGeom>
          <a:ln>
            <a:solidFill>
              <a:schemeClr val="bg1"/>
            </a:solidFill>
          </a:ln>
        </p:spPr>
        <p:txBody>
          <a:bodyPr wrap="square">
            <a:spAutoFit/>
          </a:bodyPr>
          <a:lstStyle/>
          <a:p>
            <a:pPr algn="ctr"/>
            <a:r>
              <a:rPr lang="en-US" sz="3200" b="1" i="1" dirty="0">
                <a:solidFill>
                  <a:schemeClr val="bg1"/>
                </a:solidFill>
                <a:latin typeface="Times New Roman" panose="02020603050405020304" pitchFamily="18" charset="0"/>
                <a:cs typeface="Times New Roman" panose="02020603050405020304" pitchFamily="18" charset="0"/>
              </a:rPr>
              <a:t>1 Samuel 26:11</a:t>
            </a:r>
          </a:p>
          <a:p>
            <a:pPr algn="ctr"/>
            <a:r>
              <a:rPr lang="en-US" sz="2800" b="0" i="1" dirty="0">
                <a:solidFill>
                  <a:schemeClr val="bg1"/>
                </a:solidFill>
                <a:effectLst/>
                <a:latin typeface="Times New Roman" panose="02020603050405020304" pitchFamily="18" charset="0"/>
                <a:cs typeface="Times New Roman" panose="02020603050405020304" pitchFamily="18" charset="0"/>
              </a:rPr>
              <a:t>“The </a:t>
            </a:r>
            <a:r>
              <a:rPr lang="en-US" sz="2800" b="0" i="1" cap="small" dirty="0">
                <a:solidFill>
                  <a:schemeClr val="bg1"/>
                </a:solidFill>
                <a:effectLst/>
                <a:latin typeface="Times New Roman" panose="02020603050405020304" pitchFamily="18" charset="0"/>
                <a:cs typeface="Times New Roman" panose="02020603050405020304" pitchFamily="18" charset="0"/>
              </a:rPr>
              <a:t>Lord</a:t>
            </a:r>
            <a:r>
              <a:rPr lang="en-US" sz="2800" b="0" i="1" dirty="0">
                <a:solidFill>
                  <a:schemeClr val="bg1"/>
                </a:solidFill>
                <a:effectLst/>
                <a:latin typeface="Times New Roman" panose="02020603050405020304" pitchFamily="18" charset="0"/>
                <a:cs typeface="Times New Roman" panose="02020603050405020304" pitchFamily="18" charset="0"/>
              </a:rPr>
              <a:t> forbid that I should put out my hand against the </a:t>
            </a:r>
            <a:r>
              <a:rPr lang="en-US" sz="2800" b="0" i="1" cap="small" dirty="0">
                <a:solidFill>
                  <a:schemeClr val="bg1"/>
                </a:solidFill>
                <a:effectLst/>
                <a:latin typeface="Times New Roman" panose="02020603050405020304" pitchFamily="18" charset="0"/>
                <a:cs typeface="Times New Roman" panose="02020603050405020304" pitchFamily="18" charset="0"/>
              </a:rPr>
              <a:t>Lord</a:t>
            </a:r>
            <a:r>
              <a:rPr lang="en-US" sz="2800" b="0" i="1" dirty="0">
                <a:solidFill>
                  <a:schemeClr val="bg1"/>
                </a:solidFill>
                <a:effectLst/>
                <a:latin typeface="Times New Roman" panose="02020603050405020304" pitchFamily="18" charset="0"/>
                <a:cs typeface="Times New Roman" panose="02020603050405020304" pitchFamily="18" charset="0"/>
              </a:rPr>
              <a:t>'s anointed. But take now the spear that is at his head and the jar of water, and let us go.”</a:t>
            </a:r>
            <a:endParaRPr lang="en-US" sz="40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253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lture of Honor. | toddbishop.tv">
            <a:extLst>
              <a:ext uri="{FF2B5EF4-FFF2-40B4-BE49-F238E27FC236}">
                <a16:creationId xmlns:a16="http://schemas.microsoft.com/office/drawing/2014/main" id="{E6FB2234-46AC-46E4-AFDA-C80827DB34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8D8DD69-E60B-4892-8061-FBD7050BFA74}"/>
              </a:ext>
            </a:extLst>
          </p:cNvPr>
          <p:cNvSpPr/>
          <p:nvPr/>
        </p:nvSpPr>
        <p:spPr>
          <a:xfrm>
            <a:off x="76200" y="648170"/>
            <a:ext cx="9001125" cy="613245"/>
          </a:xfrm>
          <a:prstGeom prst="rect">
            <a:avLst/>
          </a:prstGeom>
          <a:solidFill>
            <a:schemeClr val="accent4">
              <a:lumMod val="50000"/>
            </a:schemeClr>
          </a:solidFill>
        </p:spPr>
        <p:txBody>
          <a:bodyPr wrap="square">
            <a:spAutoFit/>
          </a:bodyPr>
          <a:lstStyle/>
          <a:p>
            <a:pPr>
              <a:lnSpc>
                <a:spcPct val="115000"/>
              </a:lnSpc>
              <a:spcBef>
                <a:spcPts val="1200"/>
              </a:spcBef>
            </a:pPr>
            <a:r>
              <a:rPr lang="en-US" sz="3200" i="1" dirty="0">
                <a:solidFill>
                  <a:schemeClr val="bg1"/>
                </a:solidFill>
                <a:latin typeface="Times New Roman" panose="02020603050405020304" pitchFamily="18" charset="0"/>
                <a:ea typeface="Times New Roman" panose="02020603050405020304" pitchFamily="18" charset="0"/>
              </a:rPr>
              <a:t>Healthy churches honor each other sensitively </a:t>
            </a:r>
            <a:r>
              <a:rPr lang="en-US" sz="3200" dirty="0">
                <a:solidFill>
                  <a:schemeClr val="bg1"/>
                </a:solidFill>
                <a:latin typeface="Times New Roman" panose="02020603050405020304" pitchFamily="18" charset="0"/>
                <a:ea typeface="Times New Roman" panose="02020603050405020304" pitchFamily="18" charset="0"/>
              </a:rPr>
              <a:t>(5:1-2)</a:t>
            </a:r>
          </a:p>
        </p:txBody>
      </p:sp>
      <p:sp>
        <p:nvSpPr>
          <p:cNvPr id="4" name="Rectangle 3">
            <a:extLst>
              <a:ext uri="{FF2B5EF4-FFF2-40B4-BE49-F238E27FC236}">
                <a16:creationId xmlns:a16="http://schemas.microsoft.com/office/drawing/2014/main" id="{FFEECA3F-B683-4573-BFC4-C5E1A36C69E5}"/>
              </a:ext>
            </a:extLst>
          </p:cNvPr>
          <p:cNvSpPr/>
          <p:nvPr/>
        </p:nvSpPr>
        <p:spPr>
          <a:xfrm>
            <a:off x="76200" y="1467535"/>
            <a:ext cx="9001124" cy="1077218"/>
          </a:xfrm>
          <a:prstGeom prst="rect">
            <a:avLst/>
          </a:prstGeom>
          <a:solidFill>
            <a:schemeClr val="accent4">
              <a:lumMod val="50000"/>
            </a:schemeClr>
          </a:solidFill>
        </p:spPr>
        <p:txBody>
          <a:bodyPr wrap="square">
            <a:spAutoFit/>
          </a:bodyPr>
          <a:lstStyle/>
          <a:p>
            <a:pPr>
              <a:spcBef>
                <a:spcPts val="1200"/>
              </a:spcBef>
            </a:pPr>
            <a:r>
              <a:rPr lang="en-US" sz="3200" i="1" dirty="0">
                <a:solidFill>
                  <a:schemeClr val="bg1"/>
                </a:solidFill>
                <a:latin typeface="Times New Roman" panose="02020603050405020304" pitchFamily="18" charset="0"/>
                <a:ea typeface="Times New Roman" panose="02020603050405020304" pitchFamily="18" charset="0"/>
              </a:rPr>
              <a:t>Healthy churches honor those who are vulnerable and in need </a:t>
            </a:r>
            <a:r>
              <a:rPr lang="en-US" sz="3200" dirty="0">
                <a:solidFill>
                  <a:schemeClr val="bg1"/>
                </a:solidFill>
                <a:latin typeface="Times New Roman" panose="02020603050405020304" pitchFamily="18" charset="0"/>
                <a:ea typeface="Times New Roman" panose="02020603050405020304" pitchFamily="18" charset="0"/>
              </a:rPr>
              <a:t>(5:3-16)</a:t>
            </a:r>
          </a:p>
        </p:txBody>
      </p:sp>
      <p:sp>
        <p:nvSpPr>
          <p:cNvPr id="6" name="TextBox 5">
            <a:extLst>
              <a:ext uri="{FF2B5EF4-FFF2-40B4-BE49-F238E27FC236}">
                <a16:creationId xmlns:a16="http://schemas.microsoft.com/office/drawing/2014/main" id="{259A6923-EE94-423D-ADD5-71B4AFA7A820}"/>
              </a:ext>
            </a:extLst>
          </p:cNvPr>
          <p:cNvSpPr txBox="1"/>
          <p:nvPr/>
        </p:nvSpPr>
        <p:spPr>
          <a:xfrm>
            <a:off x="76199" y="2760069"/>
            <a:ext cx="9001124" cy="613245"/>
          </a:xfrm>
          <a:prstGeom prst="rect">
            <a:avLst/>
          </a:prstGeom>
          <a:solidFill>
            <a:schemeClr val="accent4">
              <a:lumMod val="50000"/>
            </a:schemeClr>
          </a:solidFill>
        </p:spPr>
        <p:txBody>
          <a:bodyPr wrap="square">
            <a:spAutoFit/>
          </a:bodyPr>
          <a:lstStyle/>
          <a:p>
            <a:pPr marL="0" marR="0">
              <a:lnSpc>
                <a:spcPct val="115000"/>
              </a:lnSpc>
              <a:spcBef>
                <a:spcPts val="1200"/>
              </a:spcBef>
              <a:spcAft>
                <a:spcPts val="0"/>
              </a:spcAft>
            </a:pPr>
            <a:r>
              <a:rPr lang="en-US" sz="3200" i="1" dirty="0">
                <a:solidFill>
                  <a:schemeClr val="bg1"/>
                </a:solidFill>
                <a:effectLst/>
                <a:latin typeface="Times New Roman" panose="02020603050405020304" pitchFamily="18" charset="0"/>
                <a:ea typeface="Times New Roman" panose="02020603050405020304" pitchFamily="18" charset="0"/>
              </a:rPr>
              <a:t>Healthy churches honor their leaders</a:t>
            </a:r>
            <a:r>
              <a:rPr lang="en-US" sz="3200" dirty="0">
                <a:solidFill>
                  <a:schemeClr val="bg1"/>
                </a:solidFill>
                <a:effectLst/>
                <a:latin typeface="Times New Roman" panose="02020603050405020304" pitchFamily="18" charset="0"/>
                <a:ea typeface="Times New Roman" panose="02020603050405020304" pitchFamily="18" charset="0"/>
              </a:rPr>
              <a:t> (5:17-25)</a:t>
            </a:r>
          </a:p>
        </p:txBody>
      </p:sp>
      <p:sp>
        <p:nvSpPr>
          <p:cNvPr id="10" name="TextBox 9">
            <a:extLst>
              <a:ext uri="{FF2B5EF4-FFF2-40B4-BE49-F238E27FC236}">
                <a16:creationId xmlns:a16="http://schemas.microsoft.com/office/drawing/2014/main" id="{D69B61AA-423B-4DD9-B57E-1AE4FF2D477B}"/>
              </a:ext>
            </a:extLst>
          </p:cNvPr>
          <p:cNvSpPr txBox="1"/>
          <p:nvPr/>
        </p:nvSpPr>
        <p:spPr>
          <a:xfrm>
            <a:off x="76199" y="3579219"/>
            <a:ext cx="9001124" cy="613245"/>
          </a:xfrm>
          <a:prstGeom prst="rect">
            <a:avLst/>
          </a:prstGeom>
          <a:solidFill>
            <a:schemeClr val="accent4">
              <a:lumMod val="50000"/>
            </a:schemeClr>
          </a:solidFill>
        </p:spPr>
        <p:txBody>
          <a:bodyPr wrap="square">
            <a:spAutoFit/>
          </a:bodyPr>
          <a:lstStyle/>
          <a:p>
            <a:pPr marL="0" marR="0">
              <a:lnSpc>
                <a:spcPct val="115000"/>
              </a:lnSpc>
              <a:spcBef>
                <a:spcPts val="1200"/>
              </a:spcBef>
              <a:spcAft>
                <a:spcPts val="0"/>
              </a:spcAft>
            </a:pPr>
            <a:r>
              <a:rPr lang="en-US" sz="3200" i="1" dirty="0">
                <a:solidFill>
                  <a:schemeClr val="bg1"/>
                </a:solidFill>
                <a:effectLst/>
                <a:latin typeface="Times New Roman" panose="02020603050405020304" pitchFamily="18" charset="0"/>
                <a:ea typeface="Times New Roman" panose="02020603050405020304" pitchFamily="18" charset="0"/>
              </a:rPr>
              <a:t>Healthy churches honor their employers</a:t>
            </a:r>
            <a:r>
              <a:rPr lang="en-US" sz="3200" dirty="0">
                <a:solidFill>
                  <a:schemeClr val="bg1"/>
                </a:solidFill>
                <a:effectLst/>
                <a:latin typeface="Times New Roman" panose="02020603050405020304" pitchFamily="18" charset="0"/>
                <a:ea typeface="Times New Roman" panose="02020603050405020304" pitchFamily="18" charset="0"/>
              </a:rPr>
              <a:t> (6:1-2)</a:t>
            </a:r>
          </a:p>
        </p:txBody>
      </p:sp>
      <p:sp>
        <p:nvSpPr>
          <p:cNvPr id="11" name="TextBox 10">
            <a:extLst>
              <a:ext uri="{FF2B5EF4-FFF2-40B4-BE49-F238E27FC236}">
                <a16:creationId xmlns:a16="http://schemas.microsoft.com/office/drawing/2014/main" id="{BFAF7A72-77CF-4FF9-B057-F6301C149056}"/>
              </a:ext>
            </a:extLst>
          </p:cNvPr>
          <p:cNvSpPr txBox="1"/>
          <p:nvPr/>
        </p:nvSpPr>
        <p:spPr>
          <a:xfrm>
            <a:off x="816769" y="4445994"/>
            <a:ext cx="6584156" cy="548099"/>
          </a:xfrm>
          <a:prstGeom prst="rect">
            <a:avLst/>
          </a:prstGeom>
          <a:solidFill>
            <a:schemeClr val="bg1"/>
          </a:solidFill>
        </p:spPr>
        <p:txBody>
          <a:bodyPr wrap="square">
            <a:spAutoFit/>
          </a:bodyPr>
          <a:lstStyle/>
          <a:p>
            <a:pPr marL="342900" marR="0" lvl="0" indent="-342900">
              <a:lnSpc>
                <a:spcPct val="115000"/>
              </a:lnSpc>
              <a:spcBef>
                <a:spcPts val="1200"/>
              </a:spcBef>
              <a:spcAft>
                <a:spcPts val="0"/>
              </a:spcAft>
              <a:buFont typeface="Symbol" panose="05050102010706020507" pitchFamily="18" charset="2"/>
              <a:buChar char=""/>
            </a:pPr>
            <a:r>
              <a:rPr lang="en-US" sz="2800" dirty="0">
                <a:solidFill>
                  <a:srgbClr val="000000"/>
                </a:solidFill>
                <a:effectLst/>
                <a:latin typeface="Times New Roman" panose="02020603050405020304" pitchFamily="18" charset="0"/>
                <a:ea typeface="Times New Roman" panose="02020603050405020304" pitchFamily="18" charset="0"/>
              </a:rPr>
              <a:t>Honor is a testimony of the gospel (v. 1)</a:t>
            </a:r>
            <a:endParaRPr lang="en-US" sz="2800"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D3328EFD-2BF7-41A2-9064-037527D4DC8E}"/>
              </a:ext>
            </a:extLst>
          </p:cNvPr>
          <p:cNvSpPr txBox="1"/>
          <p:nvPr/>
        </p:nvSpPr>
        <p:spPr>
          <a:xfrm>
            <a:off x="816768" y="5116415"/>
            <a:ext cx="6584155" cy="548099"/>
          </a:xfrm>
          <a:prstGeom prst="rect">
            <a:avLst/>
          </a:prstGeom>
          <a:solidFill>
            <a:schemeClr val="bg1"/>
          </a:solidFill>
        </p:spPr>
        <p:txBody>
          <a:bodyPr wrap="square">
            <a:spAutoFit/>
          </a:bodyPr>
          <a:lstStyle/>
          <a:p>
            <a:pPr marL="342900" marR="0" lvl="0" indent="-342900">
              <a:lnSpc>
                <a:spcPct val="115000"/>
              </a:lnSpc>
              <a:spcBef>
                <a:spcPts val="1200"/>
              </a:spcBef>
              <a:spcAft>
                <a:spcPts val="0"/>
              </a:spcAft>
              <a:buFont typeface="Symbol" panose="05050102010706020507" pitchFamily="18" charset="2"/>
              <a:buChar char=""/>
            </a:pPr>
            <a:r>
              <a:rPr lang="en-US" sz="2800" dirty="0">
                <a:solidFill>
                  <a:srgbClr val="000000"/>
                </a:solidFill>
                <a:effectLst/>
                <a:latin typeface="Times New Roman" panose="02020603050405020304" pitchFamily="18" charset="0"/>
                <a:ea typeface="Times New Roman" panose="02020603050405020304" pitchFamily="18" charset="0"/>
              </a:rPr>
              <a:t>Honor is an act of love (v. 2)</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1246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995E12-7392-4050-B7B0-F1E826EACB8A}"/>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89532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NT Preaching  •  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for free!</a:t>
            </a:r>
            <a:endParaRPr kumimoji="0" lang="en-US" sz="11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10489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995E12-7392-4050-B7B0-F1E826EACB8A}"/>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pic>
        <p:nvPicPr>
          <p:cNvPr id="1030" name="Picture 6" descr="228 Singapore Coin Stock Photos, Pictures &amp; Royalty-Free Images ...">
            <a:extLst>
              <a:ext uri="{FF2B5EF4-FFF2-40B4-BE49-F238E27FC236}">
                <a16:creationId xmlns:a16="http://schemas.microsoft.com/office/drawing/2014/main" id="{E68CE8D6-ECF1-44CA-B388-49FE2FB3A0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58" y="3429000"/>
            <a:ext cx="4976232" cy="33337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1000 Singapore Dollars (Encik Yusof bin Ishak) - exchange yours">
            <a:extLst>
              <a:ext uri="{FF2B5EF4-FFF2-40B4-BE49-F238E27FC236}">
                <a16:creationId xmlns:a16="http://schemas.microsoft.com/office/drawing/2014/main" id="{9906C4CF-D1B6-4A38-B65A-0BCE587573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922" y="219075"/>
            <a:ext cx="6444155" cy="31146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6B8ABE1-E156-44CC-AF0C-478BD7B6FC93}"/>
              </a:ext>
            </a:extLst>
          </p:cNvPr>
          <p:cNvSpPr/>
          <p:nvPr/>
        </p:nvSpPr>
        <p:spPr>
          <a:xfrm>
            <a:off x="5348288" y="3971836"/>
            <a:ext cx="3681412" cy="1077218"/>
          </a:xfrm>
          <a:prstGeom prst="rect">
            <a:avLst/>
          </a:prstGeom>
          <a:ln>
            <a:noFill/>
          </a:ln>
        </p:spPr>
        <p:txBody>
          <a:bodyPr wrap="square">
            <a:spAutoFit/>
          </a:bodyPr>
          <a:lstStyle/>
          <a:p>
            <a:pPr algn="ctr"/>
            <a:r>
              <a:rPr lang="en-US" sz="3200" b="1" i="1" dirty="0">
                <a:solidFill>
                  <a:schemeClr val="bg1"/>
                </a:solidFill>
                <a:latin typeface="Times New Roman" panose="02020603050405020304" pitchFamily="18" charset="0"/>
                <a:cs typeface="Times New Roman" panose="02020603050405020304" pitchFamily="18" charset="0"/>
              </a:rPr>
              <a:t>Which would you choose?</a:t>
            </a:r>
          </a:p>
        </p:txBody>
      </p:sp>
    </p:spTree>
    <p:extLst>
      <p:ext uri="{BB962C8B-B14F-4D97-AF65-F5344CB8AC3E}">
        <p14:creationId xmlns:p14="http://schemas.microsoft.com/office/powerpoint/2010/main" val="1142896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wearing a costume&#10;&#10;Description automatically generated">
            <a:extLst>
              <a:ext uri="{FF2B5EF4-FFF2-40B4-BE49-F238E27FC236}">
                <a16:creationId xmlns:a16="http://schemas.microsoft.com/office/drawing/2014/main" id="{08F55975-F961-418E-89EF-6FF7269841C5}"/>
              </a:ext>
            </a:extLst>
          </p:cNvPr>
          <p:cNvPicPr/>
          <p:nvPr/>
        </p:nvPicPr>
        <p:blipFill rotWithShape="1">
          <a:blip r:embed="rId2">
            <a:extLst>
              <a:ext uri="{28A0092B-C50C-407E-A947-70E740481C1C}">
                <a14:useLocalDpi xmlns:a14="http://schemas.microsoft.com/office/drawing/2010/main" val="0"/>
              </a:ext>
            </a:extLst>
          </a:blip>
          <a:srcRect l="4805" t="23096" r="19958" b="15928"/>
          <a:stretch/>
        </p:blipFill>
        <p:spPr>
          <a:xfrm>
            <a:off x="0" y="0"/>
            <a:ext cx="9144000" cy="6858000"/>
          </a:xfrm>
          <a:prstGeom prst="rect">
            <a:avLst/>
          </a:prstGeom>
        </p:spPr>
      </p:pic>
      <p:sp>
        <p:nvSpPr>
          <p:cNvPr id="3" name="Rectangle 2">
            <a:extLst>
              <a:ext uri="{FF2B5EF4-FFF2-40B4-BE49-F238E27FC236}">
                <a16:creationId xmlns:a16="http://schemas.microsoft.com/office/drawing/2014/main" id="{7B3380CA-B6A6-4675-87BC-9D5EA01AF309}"/>
              </a:ext>
            </a:extLst>
          </p:cNvPr>
          <p:cNvSpPr/>
          <p:nvPr/>
        </p:nvSpPr>
        <p:spPr>
          <a:xfrm>
            <a:off x="240691" y="1152766"/>
            <a:ext cx="2797784" cy="1967975"/>
          </a:xfrm>
          <a:prstGeom prst="rect">
            <a:avLst/>
          </a:prstGeom>
          <a:solidFill>
            <a:schemeClr val="bg1"/>
          </a:solidFill>
        </p:spPr>
        <p:txBody>
          <a:bodyPr wrap="square">
            <a:spAutoFit/>
          </a:bodyPr>
          <a:lstStyle/>
          <a:p>
            <a:pPr algn="ctr">
              <a:lnSpc>
                <a:spcPct val="115000"/>
              </a:lnSpc>
              <a:spcBef>
                <a:spcPts val="900"/>
              </a:spcBef>
            </a:pPr>
            <a:r>
              <a:rPr lang="en-US" sz="3600" dirty="0">
                <a:solidFill>
                  <a:srgbClr val="000000"/>
                </a:solidFill>
                <a:uFill>
                  <a:solidFill>
                    <a:srgbClr val="000000"/>
                  </a:solidFill>
                </a:uFill>
                <a:latin typeface="Castellar" panose="020A0402060406010301" pitchFamily="18" charset="0"/>
                <a:ea typeface="Arial Unicode MS"/>
                <a:cs typeface="Cavolini" panose="020B0502040204020203" pitchFamily="66" charset="0"/>
              </a:rPr>
              <a:t>Healthy Church Life</a:t>
            </a:r>
            <a:endParaRPr lang="en-US" sz="1400" dirty="0">
              <a:solidFill>
                <a:srgbClr val="000000"/>
              </a:solidFill>
              <a:uFill>
                <a:solidFill>
                  <a:srgbClr val="000000"/>
                </a:solidFill>
              </a:uFill>
              <a:latin typeface="Times New Roman" panose="02020603050405020304" pitchFamily="18" charset="0"/>
              <a:ea typeface="Arial Unicode MS"/>
              <a:cs typeface="Arial Unicode MS"/>
            </a:endParaRPr>
          </a:p>
        </p:txBody>
      </p:sp>
      <p:sp>
        <p:nvSpPr>
          <p:cNvPr id="4" name="Rectangle 3">
            <a:extLst>
              <a:ext uri="{FF2B5EF4-FFF2-40B4-BE49-F238E27FC236}">
                <a16:creationId xmlns:a16="http://schemas.microsoft.com/office/drawing/2014/main" id="{4F6E1D08-1D55-430A-8CC6-DA48C50AD731}"/>
              </a:ext>
            </a:extLst>
          </p:cNvPr>
          <p:cNvSpPr/>
          <p:nvPr/>
        </p:nvSpPr>
        <p:spPr>
          <a:xfrm>
            <a:off x="5789843" y="5587159"/>
            <a:ext cx="3356881" cy="548099"/>
          </a:xfrm>
          <a:prstGeom prst="rect">
            <a:avLst/>
          </a:prstGeom>
          <a:solidFill>
            <a:srgbClr val="FF0000"/>
          </a:solidFill>
        </p:spPr>
        <p:txBody>
          <a:bodyPr wrap="none">
            <a:spAutoFit/>
          </a:bodyPr>
          <a:lstStyle/>
          <a:p>
            <a:pPr algn="ctr">
              <a:lnSpc>
                <a:spcPct val="115000"/>
              </a:lnSpc>
              <a:spcBef>
                <a:spcPts val="900"/>
              </a:spcBef>
            </a:pPr>
            <a:r>
              <a:rPr lang="en-US" sz="2800" b="1">
                <a:solidFill>
                  <a:schemeClr val="bg1"/>
                </a:solidFill>
                <a:uFill>
                  <a:solidFill>
                    <a:srgbClr val="000000"/>
                  </a:solidFill>
                </a:uFill>
                <a:latin typeface="Times New Roman" panose="02020603050405020304" pitchFamily="18" charset="0"/>
                <a:ea typeface="Arial Unicode MS"/>
                <a:cs typeface="Arial Unicode MS"/>
              </a:rPr>
              <a:t>Studies in 1 Timothy</a:t>
            </a:r>
            <a:endParaRPr lang="en-US" sz="1200" dirty="0">
              <a:solidFill>
                <a:schemeClr val="bg1"/>
              </a:solidFill>
              <a:uFill>
                <a:solidFill>
                  <a:srgbClr val="000000"/>
                </a:solidFill>
              </a:uFill>
              <a:latin typeface="Times New Roman" panose="02020603050405020304" pitchFamily="18" charset="0"/>
              <a:ea typeface="Arial Unicode MS"/>
              <a:cs typeface="Arial Unicode MS"/>
            </a:endParaRPr>
          </a:p>
        </p:txBody>
      </p:sp>
    </p:spTree>
    <p:extLst>
      <p:ext uri="{BB962C8B-B14F-4D97-AF65-F5344CB8AC3E}">
        <p14:creationId xmlns:p14="http://schemas.microsoft.com/office/powerpoint/2010/main" val="1057871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wearing a costume&#10;&#10;Description automatically generated">
            <a:extLst>
              <a:ext uri="{FF2B5EF4-FFF2-40B4-BE49-F238E27FC236}">
                <a16:creationId xmlns:a16="http://schemas.microsoft.com/office/drawing/2014/main" id="{08F55975-F961-418E-89EF-6FF7269841C5}"/>
              </a:ext>
            </a:extLst>
          </p:cNvPr>
          <p:cNvPicPr/>
          <p:nvPr/>
        </p:nvPicPr>
        <p:blipFill rotWithShape="1">
          <a:blip r:embed="rId2">
            <a:extLst>
              <a:ext uri="{28A0092B-C50C-407E-A947-70E740481C1C}">
                <a14:useLocalDpi xmlns:a14="http://schemas.microsoft.com/office/drawing/2010/main" val="0"/>
              </a:ext>
            </a:extLst>
          </a:blip>
          <a:srcRect l="4805" t="23096" r="19958" b="15928"/>
          <a:stretch/>
        </p:blipFill>
        <p:spPr>
          <a:xfrm>
            <a:off x="0" y="0"/>
            <a:ext cx="9144000" cy="6858000"/>
          </a:xfrm>
          <a:prstGeom prst="rect">
            <a:avLst/>
          </a:prstGeom>
        </p:spPr>
      </p:pic>
      <p:sp>
        <p:nvSpPr>
          <p:cNvPr id="5" name="Rectangle 4">
            <a:extLst>
              <a:ext uri="{FF2B5EF4-FFF2-40B4-BE49-F238E27FC236}">
                <a16:creationId xmlns:a16="http://schemas.microsoft.com/office/drawing/2014/main" id="{DD21DCEF-FE90-4221-8B69-8F2786A674B7}"/>
              </a:ext>
            </a:extLst>
          </p:cNvPr>
          <p:cNvSpPr/>
          <p:nvPr/>
        </p:nvSpPr>
        <p:spPr>
          <a:xfrm>
            <a:off x="183540" y="1143242"/>
            <a:ext cx="3778860" cy="2325893"/>
          </a:xfrm>
          <a:prstGeom prst="rect">
            <a:avLst/>
          </a:prstGeom>
          <a:solidFill>
            <a:schemeClr val="bg1"/>
          </a:solidFill>
        </p:spPr>
        <p:txBody>
          <a:bodyPr wrap="square">
            <a:spAutoFit/>
          </a:bodyPr>
          <a:lstStyle/>
          <a:p>
            <a:pPr algn="ctr">
              <a:lnSpc>
                <a:spcPct val="115000"/>
              </a:lnSpc>
              <a:spcBef>
                <a:spcPts val="900"/>
              </a:spcBef>
            </a:pPr>
            <a:r>
              <a:rPr lang="en-US" sz="3200" dirty="0">
                <a:solidFill>
                  <a:srgbClr val="000000"/>
                </a:solidFill>
                <a:uFill>
                  <a:solidFill>
                    <a:srgbClr val="000000"/>
                  </a:solidFill>
                </a:uFill>
                <a:latin typeface="Castellar" panose="020A0402060406010301" pitchFamily="18" charset="0"/>
                <a:ea typeface="Arial Unicode MS"/>
                <a:cs typeface="Cavolini" panose="020B0502040204020203" pitchFamily="66" charset="0"/>
              </a:rPr>
              <a:t>Healthy Churches Honor each other</a:t>
            </a:r>
            <a:endParaRPr lang="en-US" sz="1100" dirty="0">
              <a:solidFill>
                <a:srgbClr val="000000"/>
              </a:solidFill>
              <a:uFill>
                <a:solidFill>
                  <a:srgbClr val="000000"/>
                </a:solidFill>
              </a:uFill>
              <a:latin typeface="Times New Roman" panose="02020603050405020304" pitchFamily="18" charset="0"/>
              <a:ea typeface="Arial Unicode MS"/>
              <a:cs typeface="Arial Unicode MS"/>
            </a:endParaRPr>
          </a:p>
        </p:txBody>
      </p:sp>
      <p:sp>
        <p:nvSpPr>
          <p:cNvPr id="6" name="Rectangle 5">
            <a:extLst>
              <a:ext uri="{FF2B5EF4-FFF2-40B4-BE49-F238E27FC236}">
                <a16:creationId xmlns:a16="http://schemas.microsoft.com/office/drawing/2014/main" id="{88CD8F20-5897-4437-B467-115232566B4E}"/>
              </a:ext>
            </a:extLst>
          </p:cNvPr>
          <p:cNvSpPr/>
          <p:nvPr/>
        </p:nvSpPr>
        <p:spPr>
          <a:xfrm>
            <a:off x="6172200" y="5596684"/>
            <a:ext cx="2989441" cy="548099"/>
          </a:xfrm>
          <a:prstGeom prst="rect">
            <a:avLst/>
          </a:prstGeom>
          <a:solidFill>
            <a:srgbClr val="FF0000"/>
          </a:solidFill>
        </p:spPr>
        <p:txBody>
          <a:bodyPr wrap="square">
            <a:spAutoFit/>
          </a:bodyPr>
          <a:lstStyle/>
          <a:p>
            <a:pPr algn="ctr">
              <a:lnSpc>
                <a:spcPct val="115000"/>
              </a:lnSpc>
              <a:spcBef>
                <a:spcPts val="900"/>
              </a:spcBef>
            </a:pPr>
            <a:r>
              <a:rPr lang="en-US" sz="2800" b="1" dirty="0">
                <a:solidFill>
                  <a:schemeClr val="bg1"/>
                </a:solidFill>
                <a:uFill>
                  <a:solidFill>
                    <a:srgbClr val="000000"/>
                  </a:solidFill>
                </a:uFill>
                <a:latin typeface="Times New Roman" panose="02020603050405020304" pitchFamily="18" charset="0"/>
                <a:ea typeface="Arial Unicode MS"/>
                <a:cs typeface="Arial Unicode MS"/>
              </a:rPr>
              <a:t>1 Timothy 5:1-6:2</a:t>
            </a:r>
            <a:endParaRPr lang="en-US" sz="1200" dirty="0">
              <a:solidFill>
                <a:schemeClr val="bg1"/>
              </a:solidFill>
              <a:uFill>
                <a:solidFill>
                  <a:srgbClr val="000000"/>
                </a:solidFill>
              </a:uFill>
              <a:latin typeface="Times New Roman" panose="02020603050405020304" pitchFamily="18" charset="0"/>
              <a:ea typeface="Arial Unicode MS"/>
              <a:cs typeface="Arial Unicode MS"/>
            </a:endParaRPr>
          </a:p>
        </p:txBody>
      </p:sp>
    </p:spTree>
    <p:extLst>
      <p:ext uri="{BB962C8B-B14F-4D97-AF65-F5344CB8AC3E}">
        <p14:creationId xmlns:p14="http://schemas.microsoft.com/office/powerpoint/2010/main" val="1062751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995E12-7392-4050-B7B0-F1E826EACB8A}"/>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4" name="Rectangle 3">
            <a:extLst>
              <a:ext uri="{FF2B5EF4-FFF2-40B4-BE49-F238E27FC236}">
                <a16:creationId xmlns:a16="http://schemas.microsoft.com/office/drawing/2014/main" id="{CFDBFC83-C638-4B6B-95F0-878FB0107BAE}"/>
              </a:ext>
            </a:extLst>
          </p:cNvPr>
          <p:cNvSpPr/>
          <p:nvPr/>
        </p:nvSpPr>
        <p:spPr>
          <a:xfrm>
            <a:off x="671513" y="733336"/>
            <a:ext cx="7800974" cy="1446550"/>
          </a:xfrm>
          <a:prstGeom prst="rect">
            <a:avLst/>
          </a:prstGeom>
          <a:ln>
            <a:solidFill>
              <a:schemeClr val="bg1"/>
            </a:solidFill>
          </a:ln>
        </p:spPr>
        <p:txBody>
          <a:bodyPr wrap="square">
            <a:spAutoFit/>
          </a:bodyPr>
          <a:lstStyle/>
          <a:p>
            <a:pPr algn="ctr"/>
            <a:r>
              <a:rPr lang="en-US" sz="3200" b="1" i="1" dirty="0">
                <a:solidFill>
                  <a:schemeClr val="bg1"/>
                </a:solidFill>
                <a:latin typeface="Times New Roman" panose="02020603050405020304" pitchFamily="18" charset="0"/>
                <a:cs typeface="Times New Roman" panose="02020603050405020304" pitchFamily="18" charset="0"/>
              </a:rPr>
              <a:t>Romans 12:10</a:t>
            </a:r>
          </a:p>
          <a:p>
            <a:pPr algn="ctr"/>
            <a:r>
              <a:rPr lang="en-US" sz="2800" b="0" i="1" dirty="0">
                <a:solidFill>
                  <a:schemeClr val="bg1"/>
                </a:solidFill>
                <a:effectLst/>
                <a:latin typeface="Times New Roman" panose="02020603050405020304" pitchFamily="18" charset="0"/>
                <a:cs typeface="Times New Roman" panose="02020603050405020304" pitchFamily="18" charset="0"/>
              </a:rPr>
              <a:t>“Love one another with brotherly affection. </a:t>
            </a:r>
          </a:p>
          <a:p>
            <a:pPr algn="ctr"/>
            <a:r>
              <a:rPr lang="en-US" sz="2800" b="0" i="1" dirty="0">
                <a:solidFill>
                  <a:schemeClr val="bg1"/>
                </a:solidFill>
                <a:effectLst/>
                <a:latin typeface="Times New Roman" panose="02020603050405020304" pitchFamily="18" charset="0"/>
                <a:cs typeface="Times New Roman" panose="02020603050405020304" pitchFamily="18" charset="0"/>
              </a:rPr>
              <a:t>Outdo one another in showing honor.”</a:t>
            </a:r>
            <a:endParaRPr lang="en-US" sz="4000" i="1" dirty="0">
              <a:solidFill>
                <a:schemeClr val="bg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1464FD2-A5A7-48A1-A4DA-1AA9738DE0A3}"/>
              </a:ext>
            </a:extLst>
          </p:cNvPr>
          <p:cNvSpPr txBox="1"/>
          <p:nvPr/>
        </p:nvSpPr>
        <p:spPr>
          <a:xfrm>
            <a:off x="2288381" y="3110597"/>
            <a:ext cx="4576762" cy="2246769"/>
          </a:xfrm>
          <a:prstGeom prst="rect">
            <a:avLst/>
          </a:prstGeom>
          <a:noFill/>
          <a:ln>
            <a:solidFill>
              <a:schemeClr val="bg1"/>
            </a:solidFill>
          </a:ln>
        </p:spPr>
        <p:txBody>
          <a:bodyPr wrap="square">
            <a:spAutoFit/>
          </a:bodyPr>
          <a:lstStyle/>
          <a:p>
            <a:pPr algn="ctr"/>
            <a:r>
              <a:rPr lang="en-US" sz="2800" b="1" i="1" dirty="0">
                <a:solidFill>
                  <a:schemeClr val="bg1"/>
                </a:solidFill>
                <a:latin typeface="Times New Roman" panose="02020603050405020304" pitchFamily="18" charset="0"/>
                <a:cs typeface="Times New Roman" panose="02020603050405020304" pitchFamily="18" charset="0"/>
              </a:rPr>
              <a:t>1 Peter 2:17</a:t>
            </a:r>
          </a:p>
          <a:p>
            <a:pPr algn="ctr"/>
            <a:r>
              <a:rPr lang="en-US" sz="2800" b="0" i="1" dirty="0">
                <a:solidFill>
                  <a:schemeClr val="bg1"/>
                </a:solidFill>
                <a:effectLst/>
                <a:latin typeface="Times New Roman" panose="02020603050405020304" pitchFamily="18" charset="0"/>
                <a:cs typeface="Times New Roman" panose="02020603050405020304" pitchFamily="18" charset="0"/>
              </a:rPr>
              <a:t>“Honor everyone. </a:t>
            </a:r>
          </a:p>
          <a:p>
            <a:pPr algn="ctr"/>
            <a:r>
              <a:rPr lang="en-US" sz="2800" b="0" i="1" dirty="0">
                <a:solidFill>
                  <a:schemeClr val="bg1"/>
                </a:solidFill>
                <a:effectLst/>
                <a:latin typeface="Times New Roman" panose="02020603050405020304" pitchFamily="18" charset="0"/>
                <a:cs typeface="Times New Roman" panose="02020603050405020304" pitchFamily="18" charset="0"/>
              </a:rPr>
              <a:t>Love the brotherhood. </a:t>
            </a:r>
          </a:p>
          <a:p>
            <a:pPr algn="ctr"/>
            <a:r>
              <a:rPr lang="en-US" sz="2800" b="0" i="1" dirty="0">
                <a:solidFill>
                  <a:schemeClr val="bg1"/>
                </a:solidFill>
                <a:effectLst/>
                <a:latin typeface="Times New Roman" panose="02020603050405020304" pitchFamily="18" charset="0"/>
                <a:cs typeface="Times New Roman" panose="02020603050405020304" pitchFamily="18" charset="0"/>
              </a:rPr>
              <a:t>Fear God. </a:t>
            </a:r>
          </a:p>
          <a:p>
            <a:pPr algn="ctr"/>
            <a:r>
              <a:rPr lang="en-US" sz="2800" b="0" i="1" dirty="0">
                <a:solidFill>
                  <a:schemeClr val="bg1"/>
                </a:solidFill>
                <a:effectLst/>
                <a:latin typeface="Times New Roman" panose="02020603050405020304" pitchFamily="18" charset="0"/>
                <a:cs typeface="Times New Roman" panose="02020603050405020304" pitchFamily="18" charset="0"/>
              </a:rPr>
              <a:t>Honor the emperor.”</a:t>
            </a:r>
            <a:endParaRPr lang="en-US" sz="28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198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lture of Honor. | toddbishop.tv">
            <a:extLst>
              <a:ext uri="{FF2B5EF4-FFF2-40B4-BE49-F238E27FC236}">
                <a16:creationId xmlns:a16="http://schemas.microsoft.com/office/drawing/2014/main" id="{E6FB2234-46AC-46E4-AFDA-C80827DB34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8D8DD69-E60B-4892-8061-FBD7050BFA74}"/>
              </a:ext>
            </a:extLst>
          </p:cNvPr>
          <p:cNvSpPr/>
          <p:nvPr/>
        </p:nvSpPr>
        <p:spPr>
          <a:xfrm>
            <a:off x="76200" y="648170"/>
            <a:ext cx="9001125" cy="613245"/>
          </a:xfrm>
          <a:prstGeom prst="rect">
            <a:avLst/>
          </a:prstGeom>
          <a:solidFill>
            <a:schemeClr val="accent4">
              <a:lumMod val="50000"/>
            </a:schemeClr>
          </a:solidFill>
        </p:spPr>
        <p:txBody>
          <a:bodyPr wrap="square">
            <a:spAutoFit/>
          </a:bodyPr>
          <a:lstStyle/>
          <a:p>
            <a:pPr>
              <a:lnSpc>
                <a:spcPct val="115000"/>
              </a:lnSpc>
              <a:spcBef>
                <a:spcPts val="1200"/>
              </a:spcBef>
            </a:pPr>
            <a:r>
              <a:rPr lang="en-US" sz="3200" i="1" dirty="0">
                <a:solidFill>
                  <a:schemeClr val="bg1"/>
                </a:solidFill>
                <a:latin typeface="Times New Roman" panose="02020603050405020304" pitchFamily="18" charset="0"/>
                <a:ea typeface="Times New Roman" panose="02020603050405020304" pitchFamily="18" charset="0"/>
              </a:rPr>
              <a:t>Healthy churches honor each other sensitively </a:t>
            </a:r>
            <a:r>
              <a:rPr lang="en-US" sz="3200" dirty="0">
                <a:solidFill>
                  <a:schemeClr val="bg1"/>
                </a:solidFill>
                <a:latin typeface="Times New Roman" panose="02020603050405020304" pitchFamily="18" charset="0"/>
                <a:ea typeface="Times New Roman" panose="02020603050405020304" pitchFamily="18" charset="0"/>
              </a:rPr>
              <a:t>(5:1-2)</a:t>
            </a:r>
          </a:p>
        </p:txBody>
      </p:sp>
      <p:sp>
        <p:nvSpPr>
          <p:cNvPr id="4" name="Rectangle 3">
            <a:extLst>
              <a:ext uri="{FF2B5EF4-FFF2-40B4-BE49-F238E27FC236}">
                <a16:creationId xmlns:a16="http://schemas.microsoft.com/office/drawing/2014/main" id="{FFEECA3F-B683-4573-BFC4-C5E1A36C69E5}"/>
              </a:ext>
            </a:extLst>
          </p:cNvPr>
          <p:cNvSpPr/>
          <p:nvPr/>
        </p:nvSpPr>
        <p:spPr>
          <a:xfrm>
            <a:off x="76200" y="1467535"/>
            <a:ext cx="9001124" cy="1077218"/>
          </a:xfrm>
          <a:prstGeom prst="rect">
            <a:avLst/>
          </a:prstGeom>
          <a:solidFill>
            <a:schemeClr val="accent4">
              <a:lumMod val="50000"/>
            </a:schemeClr>
          </a:solidFill>
        </p:spPr>
        <p:txBody>
          <a:bodyPr wrap="square">
            <a:spAutoFit/>
          </a:bodyPr>
          <a:lstStyle/>
          <a:p>
            <a:pPr>
              <a:spcBef>
                <a:spcPts val="1200"/>
              </a:spcBef>
            </a:pPr>
            <a:r>
              <a:rPr lang="en-US" sz="3200" i="1" dirty="0">
                <a:solidFill>
                  <a:schemeClr val="bg1"/>
                </a:solidFill>
                <a:latin typeface="Times New Roman" panose="02020603050405020304" pitchFamily="18" charset="0"/>
                <a:ea typeface="Times New Roman" panose="02020603050405020304" pitchFamily="18" charset="0"/>
              </a:rPr>
              <a:t>Healthy churches honor those who are vulnerable and in need </a:t>
            </a:r>
            <a:r>
              <a:rPr lang="en-US" sz="3200" dirty="0">
                <a:solidFill>
                  <a:schemeClr val="bg1"/>
                </a:solidFill>
                <a:latin typeface="Times New Roman" panose="02020603050405020304" pitchFamily="18" charset="0"/>
                <a:ea typeface="Times New Roman" panose="02020603050405020304" pitchFamily="18" charset="0"/>
              </a:rPr>
              <a:t>(5:3-16)</a:t>
            </a:r>
          </a:p>
        </p:txBody>
      </p:sp>
    </p:spTree>
    <p:extLst>
      <p:ext uri="{BB962C8B-B14F-4D97-AF65-F5344CB8AC3E}">
        <p14:creationId xmlns:p14="http://schemas.microsoft.com/office/powerpoint/2010/main" val="4027149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47255" y="1290909"/>
            <a:ext cx="7277099"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02838" y="2010741"/>
            <a:ext cx="5530453"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8513" y="1780905"/>
            <a:ext cx="6026944"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542347"/>
            <a:ext cx="7750968"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75" y="6178751"/>
            <a:ext cx="378619"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59376"/>
            <a:ext cx="8318896"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1916"/>
            <a:ext cx="79295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75" y="-6705"/>
            <a:ext cx="446485"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1916"/>
            <a:ext cx="267890"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69950" y="-1916"/>
            <a:ext cx="4341019"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926260" y="2872"/>
            <a:ext cx="2213372"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A61C6199-0EB2-4A11-B0C1-DAA53C04C4B3}"/>
              </a:ext>
            </a:extLst>
          </p:cNvPr>
          <p:cNvSpPr txBox="1"/>
          <p:nvPr/>
        </p:nvSpPr>
        <p:spPr>
          <a:xfrm>
            <a:off x="6477395" y="1481328"/>
            <a:ext cx="2609133" cy="2468880"/>
          </a:xfrm>
          <a:prstGeom prst="rect">
            <a:avLst/>
          </a:prstGeom>
        </p:spPr>
        <p:txBody>
          <a:bodyPr vert="horz" lIns="91440" tIns="45720" rIns="91440" bIns="45720" rtlCol="0" anchor="b">
            <a:noAutofit/>
          </a:bodyPr>
          <a:lstStyle/>
          <a:p>
            <a:pPr marL="0" marR="0" defTabSz="914400">
              <a:lnSpc>
                <a:spcPct val="90000"/>
              </a:lnSpc>
              <a:spcBef>
                <a:spcPct val="0"/>
              </a:spcBef>
              <a:spcAft>
                <a:spcPts val="600"/>
              </a:spcAft>
            </a:pPr>
            <a:r>
              <a:rPr lang="en-US" sz="4000" b="1" dirty="0">
                <a:effectLst/>
                <a:latin typeface="+mj-lt"/>
                <a:ea typeface="+mj-ea"/>
                <a:cs typeface="+mj-cs"/>
              </a:rPr>
              <a:t>How do I show honor using social media?</a:t>
            </a:r>
            <a:endParaRPr lang="en-US" sz="4000" dirty="0">
              <a:effectLst/>
              <a:latin typeface="+mj-lt"/>
              <a:ea typeface="+mj-ea"/>
              <a:cs typeface="+mj-cs"/>
            </a:endParaRPr>
          </a:p>
        </p:txBody>
      </p:sp>
      <p:sp>
        <p:nvSpPr>
          <p:cNvPr id="95"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5619" y="-1916"/>
            <a:ext cx="1624013"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68119" y="-1916"/>
            <a:ext cx="671513"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Shape 98">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564058" y="2218040"/>
            <a:ext cx="3314068"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2052" name="Picture 4" descr="What is social media? Here are 34 definitions... – Econsultancy">
            <a:extLst>
              <a:ext uri="{FF2B5EF4-FFF2-40B4-BE49-F238E27FC236}">
                <a16:creationId xmlns:a16="http://schemas.microsoft.com/office/drawing/2014/main" id="{E4AF0730-1EED-438F-9B47-695655A4F7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365" r="16906" b="-2"/>
          <a:stretch/>
        </p:blipFill>
        <p:spPr bwMode="auto">
          <a:xfrm>
            <a:off x="691432" y="465243"/>
            <a:ext cx="5821443"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354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995E12-7392-4050-B7B0-F1E826EACB8A}"/>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4" name="Rectangle 3">
            <a:extLst>
              <a:ext uri="{FF2B5EF4-FFF2-40B4-BE49-F238E27FC236}">
                <a16:creationId xmlns:a16="http://schemas.microsoft.com/office/drawing/2014/main" id="{CFDBFC83-C638-4B6B-95F0-878FB0107BAE}"/>
              </a:ext>
            </a:extLst>
          </p:cNvPr>
          <p:cNvSpPr/>
          <p:nvPr/>
        </p:nvSpPr>
        <p:spPr>
          <a:xfrm>
            <a:off x="671513" y="2066836"/>
            <a:ext cx="7800974" cy="1877437"/>
          </a:xfrm>
          <a:prstGeom prst="rect">
            <a:avLst/>
          </a:prstGeom>
          <a:ln>
            <a:solidFill>
              <a:schemeClr val="bg1"/>
            </a:solidFill>
          </a:ln>
        </p:spPr>
        <p:txBody>
          <a:bodyPr wrap="square">
            <a:spAutoFit/>
          </a:bodyPr>
          <a:lstStyle/>
          <a:p>
            <a:pPr algn="ctr"/>
            <a:r>
              <a:rPr lang="en-US" sz="3200" b="1" i="1" dirty="0">
                <a:solidFill>
                  <a:schemeClr val="bg1"/>
                </a:solidFill>
                <a:latin typeface="Times New Roman" panose="02020603050405020304" pitchFamily="18" charset="0"/>
                <a:cs typeface="Times New Roman" panose="02020603050405020304" pitchFamily="18" charset="0"/>
              </a:rPr>
              <a:t>Ephesians 4:29</a:t>
            </a:r>
          </a:p>
          <a:p>
            <a:pPr algn="ctr"/>
            <a:r>
              <a:rPr lang="en-US" sz="2800" b="0" i="1" dirty="0">
                <a:solidFill>
                  <a:schemeClr val="bg1"/>
                </a:solidFill>
                <a:effectLst/>
                <a:latin typeface="Times New Roman" panose="02020603050405020304" pitchFamily="18" charset="0"/>
                <a:cs typeface="Times New Roman" panose="02020603050405020304" pitchFamily="18" charset="0"/>
              </a:rPr>
              <a:t>“Let no corrupting talk come out of your mouths, but only such as is good for building up, as fits the occasion, that it may give grace to those who hear.”</a:t>
            </a:r>
            <a:endParaRPr lang="en-US" sz="40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042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75F4D120-3921-42A8-A063-46B023CB0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Poets&amp;Quants For Undergrads | Social Media &amp; College Apps: Schools ...">
            <a:extLst>
              <a:ext uri="{FF2B5EF4-FFF2-40B4-BE49-F238E27FC236}">
                <a16:creationId xmlns:a16="http://schemas.microsoft.com/office/drawing/2014/main" id="{64653E32-0B63-4175-93ED-9BDD35E0A3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49" r="28756"/>
          <a:stretch/>
        </p:blipFill>
        <p:spPr bwMode="auto">
          <a:xfrm>
            <a:off x="3357230" y="595421"/>
            <a:ext cx="5786770" cy="5658438"/>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74">
            <a:extLst>
              <a:ext uri="{FF2B5EF4-FFF2-40B4-BE49-F238E27FC236}">
                <a16:creationId xmlns:a16="http://schemas.microsoft.com/office/drawing/2014/main" id="{9D01B3E5-85F4-41A9-A504-D5E6268DEC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r="14729"/>
          <a:stretch>
            <a:fillRect/>
          </a:stretch>
        </p:blipFill>
        <p:spPr>
          <a:xfrm>
            <a:off x="2599660" y="550975"/>
            <a:ext cx="6544340"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sp>
        <p:nvSpPr>
          <p:cNvPr id="3" name="TextBox 2">
            <a:extLst>
              <a:ext uri="{FF2B5EF4-FFF2-40B4-BE49-F238E27FC236}">
                <a16:creationId xmlns:a16="http://schemas.microsoft.com/office/drawing/2014/main" id="{B36FD02F-7A83-4DCC-9159-70E0571B6FE5}"/>
              </a:ext>
            </a:extLst>
          </p:cNvPr>
          <p:cNvSpPr txBox="1"/>
          <p:nvPr/>
        </p:nvSpPr>
        <p:spPr>
          <a:xfrm>
            <a:off x="396029" y="317973"/>
            <a:ext cx="4232712" cy="2383844"/>
          </a:xfrm>
          <a:prstGeom prst="rect">
            <a:avLst/>
          </a:prstGeom>
        </p:spPr>
        <p:txBody>
          <a:bodyPr vert="horz" lIns="91440" tIns="45720" rIns="91440" bIns="45720" rtlCol="0" anchor="t">
            <a:normAutofit/>
          </a:bodyPr>
          <a:lstStyle/>
          <a:p>
            <a:pPr marL="0" marR="0" defTabSz="914400">
              <a:lnSpc>
                <a:spcPct val="90000"/>
              </a:lnSpc>
              <a:spcBef>
                <a:spcPct val="0"/>
              </a:spcBef>
              <a:spcAft>
                <a:spcPts val="600"/>
              </a:spcAft>
            </a:pPr>
            <a:r>
              <a:rPr lang="en-US" sz="3800" dirty="0">
                <a:solidFill>
                  <a:srgbClr val="000000"/>
                </a:solidFill>
                <a:effectLst/>
                <a:latin typeface="+mj-lt"/>
                <a:ea typeface="+mj-ea"/>
                <a:cs typeface="+mj-cs"/>
              </a:rPr>
              <a:t>How </a:t>
            </a:r>
            <a:r>
              <a:rPr lang="en-US" sz="3800" dirty="0">
                <a:solidFill>
                  <a:srgbClr val="000000"/>
                </a:solidFill>
                <a:latin typeface="+mj-lt"/>
                <a:ea typeface="+mj-ea"/>
                <a:cs typeface="+mj-cs"/>
              </a:rPr>
              <a:t>do</a:t>
            </a:r>
            <a:r>
              <a:rPr lang="en-US" sz="3800" dirty="0">
                <a:solidFill>
                  <a:srgbClr val="000000"/>
                </a:solidFill>
                <a:effectLst/>
                <a:latin typeface="+mj-lt"/>
                <a:ea typeface="+mj-ea"/>
                <a:cs typeface="+mj-cs"/>
              </a:rPr>
              <a:t> I respond to </a:t>
            </a:r>
            <a:r>
              <a:rPr lang="en-US" sz="3800" u="sng" dirty="0">
                <a:solidFill>
                  <a:srgbClr val="000000"/>
                </a:solidFill>
                <a:effectLst/>
                <a:latin typeface="+mj-lt"/>
                <a:ea typeface="+mj-ea"/>
                <a:cs typeface="+mj-cs"/>
              </a:rPr>
              <a:t>a post with honor?	</a:t>
            </a:r>
          </a:p>
        </p:txBody>
      </p:sp>
      <p:sp>
        <p:nvSpPr>
          <p:cNvPr id="7" name="TextBox 6">
            <a:extLst>
              <a:ext uri="{FF2B5EF4-FFF2-40B4-BE49-F238E27FC236}">
                <a16:creationId xmlns:a16="http://schemas.microsoft.com/office/drawing/2014/main" id="{62D78D5F-01CE-4559-940A-A445E7FB140B}"/>
              </a:ext>
            </a:extLst>
          </p:cNvPr>
          <p:cNvSpPr txBox="1"/>
          <p:nvPr/>
        </p:nvSpPr>
        <p:spPr>
          <a:xfrm>
            <a:off x="219075" y="1834634"/>
            <a:ext cx="3652096" cy="523220"/>
          </a:xfrm>
          <a:prstGeom prst="rect">
            <a:avLst/>
          </a:prstGeom>
          <a:noFill/>
        </p:spPr>
        <p:txBody>
          <a:bodyPr wrap="square">
            <a:spAutoFit/>
          </a:bodyPr>
          <a:lstStyle/>
          <a:p>
            <a:pPr marL="457200" indent="-457200">
              <a:buFont typeface="Wingdings" panose="05000000000000000000" pitchFamily="2" charset="2"/>
              <a:buChar char="ü"/>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Don’t be impulsive</a:t>
            </a:r>
            <a:endParaRPr lang="en-US"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37104914-3EED-422D-B6E7-A6AA53A35D53}"/>
              </a:ext>
            </a:extLst>
          </p:cNvPr>
          <p:cNvSpPr txBox="1"/>
          <p:nvPr/>
        </p:nvSpPr>
        <p:spPr>
          <a:xfrm>
            <a:off x="216694" y="2510909"/>
            <a:ext cx="4812506" cy="523220"/>
          </a:xfrm>
          <a:prstGeom prst="rect">
            <a:avLst/>
          </a:prstGeom>
          <a:noFill/>
        </p:spPr>
        <p:txBody>
          <a:bodyPr wrap="square">
            <a:spAutoFit/>
          </a:bodyPr>
          <a:lstStyle/>
          <a:p>
            <a:pPr marL="457200" indent="-457200">
              <a:buFont typeface="Wingdings" panose="05000000000000000000" pitchFamily="2" charset="2"/>
              <a:buChar char="ü"/>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Listen to what is said/written</a:t>
            </a:r>
            <a:endParaRPr lang="en-US"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C0AB4D50-A228-4D56-BD83-4224BFDEC131}"/>
              </a:ext>
            </a:extLst>
          </p:cNvPr>
          <p:cNvSpPr txBox="1"/>
          <p:nvPr/>
        </p:nvSpPr>
        <p:spPr>
          <a:xfrm>
            <a:off x="207169" y="3177659"/>
            <a:ext cx="3307556" cy="523220"/>
          </a:xfrm>
          <a:prstGeom prst="rect">
            <a:avLst/>
          </a:prstGeom>
          <a:noFill/>
        </p:spPr>
        <p:txBody>
          <a:bodyPr wrap="square">
            <a:spAutoFit/>
          </a:bodyPr>
          <a:lstStyle/>
          <a:p>
            <a:pPr marL="457200" indent="-457200">
              <a:buFont typeface="Wingdings" panose="05000000000000000000" pitchFamily="2" charset="2"/>
              <a:buChar char="ü"/>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Talk personally</a:t>
            </a:r>
            <a:endParaRPr lang="en-US" sz="28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7F4ED9B7-57A5-40BC-8348-D4C02952BDCD}"/>
              </a:ext>
            </a:extLst>
          </p:cNvPr>
          <p:cNvSpPr txBox="1"/>
          <p:nvPr/>
        </p:nvSpPr>
        <p:spPr>
          <a:xfrm>
            <a:off x="209550" y="3863459"/>
            <a:ext cx="3038475" cy="523220"/>
          </a:xfrm>
          <a:prstGeom prst="rect">
            <a:avLst/>
          </a:prstGeom>
          <a:noFill/>
        </p:spPr>
        <p:txBody>
          <a:bodyPr wrap="square">
            <a:spAutoFit/>
          </a:bodyPr>
          <a:lstStyle/>
          <a:p>
            <a:pPr marL="457200" indent="-457200">
              <a:buFont typeface="Wingdings" panose="05000000000000000000" pitchFamily="2" charset="2"/>
              <a:buChar char="ü"/>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Clarify</a:t>
            </a:r>
            <a:endParaRPr lang="en-US" sz="28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31097CDC-9EF0-4A15-986D-04527A58E997}"/>
              </a:ext>
            </a:extLst>
          </p:cNvPr>
          <p:cNvSpPr txBox="1"/>
          <p:nvPr/>
        </p:nvSpPr>
        <p:spPr>
          <a:xfrm>
            <a:off x="209550" y="4539734"/>
            <a:ext cx="3661621" cy="954107"/>
          </a:xfrm>
          <a:prstGeom prst="rect">
            <a:avLst/>
          </a:prstGeom>
          <a:noFill/>
        </p:spPr>
        <p:txBody>
          <a:bodyPr wrap="square">
            <a:spAutoFit/>
          </a:bodyPr>
          <a:lstStyle/>
          <a:p>
            <a:pPr marL="457200" indent="-457200">
              <a:buFont typeface="Wingdings" panose="05000000000000000000" pitchFamily="2" charset="2"/>
              <a:buChar char="ü"/>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Affirm the good &amp; confront the bad </a:t>
            </a:r>
            <a:endParaRPr lang="en-US" sz="28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ED7CB889-FCD4-48A9-9DC5-D750422746B7}"/>
              </a:ext>
            </a:extLst>
          </p:cNvPr>
          <p:cNvSpPr txBox="1"/>
          <p:nvPr/>
        </p:nvSpPr>
        <p:spPr>
          <a:xfrm>
            <a:off x="200025" y="5568434"/>
            <a:ext cx="4657725" cy="523220"/>
          </a:xfrm>
          <a:prstGeom prst="rect">
            <a:avLst/>
          </a:prstGeom>
          <a:noFill/>
        </p:spPr>
        <p:txBody>
          <a:bodyPr wrap="square">
            <a:spAutoFit/>
          </a:bodyPr>
          <a:lstStyle/>
          <a:p>
            <a:pPr marL="457200" indent="-457200">
              <a:buFont typeface="Wingdings" panose="05000000000000000000" pitchFamily="2" charset="2"/>
              <a:buChar char="ü"/>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Strengthen the relationship</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814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P spid="1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475</Words>
  <Application>Microsoft Macintosh PowerPoint</Application>
  <PresentationFormat>On-screen Show (4:3)</PresentationFormat>
  <Paragraphs>56</Paragraphs>
  <Slides>17</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Arial</vt:lpstr>
      <vt:lpstr>Calibri</vt:lpstr>
      <vt:lpstr>Calibri Light</vt:lpstr>
      <vt:lpstr>Castellar</vt:lpstr>
      <vt:lpstr>Rockwell</vt:lpstr>
      <vt:lpstr>Symbol</vt:lpstr>
      <vt:lpstr>Times New Roman</vt:lpstr>
      <vt:lpstr>Wingdings</vt:lpstr>
      <vt:lpstr>Office Theme</vt:lpstr>
      <vt:lpstr>49_Blank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NT Preaching  •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Harmeling</dc:creator>
  <cp:lastModifiedBy>Rick Griffith</cp:lastModifiedBy>
  <cp:revision>15</cp:revision>
  <dcterms:created xsi:type="dcterms:W3CDTF">2020-07-30T12:05:18Z</dcterms:created>
  <dcterms:modified xsi:type="dcterms:W3CDTF">2020-08-08T16:29:50Z</dcterms:modified>
</cp:coreProperties>
</file>